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373" r:id="rId3"/>
    <p:sldId id="360" r:id="rId4"/>
    <p:sldId id="361" r:id="rId5"/>
    <p:sldId id="362" r:id="rId6"/>
    <p:sldId id="363" r:id="rId7"/>
    <p:sldId id="364" r:id="rId8"/>
    <p:sldId id="320" r:id="rId9"/>
    <p:sldId id="365" r:id="rId10"/>
    <p:sldId id="366" r:id="rId11"/>
    <p:sldId id="368" r:id="rId12"/>
    <p:sldId id="367" r:id="rId13"/>
    <p:sldId id="372" r:id="rId14"/>
    <p:sldId id="3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45" autoAdjust="0"/>
    <p:restoredTop sz="95501" autoAdjust="0"/>
  </p:normalViewPr>
  <p:slideViewPr>
    <p:cSldViewPr snapToGrid="0">
      <p:cViewPr varScale="1">
        <p:scale>
          <a:sx n="88" d="100"/>
          <a:sy n="88" d="100"/>
        </p:scale>
        <p:origin x="102" y="49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04E763C-B80C-4885-8A32-FC91CDA5E166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857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11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58618" y="957179"/>
                <a:ext cx="11739294" cy="4832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Last time:  </a:t>
                </a:r>
                <a:r>
                  <a:rPr lang="en-US" sz="2400" baseline="0" dirty="0" smtClean="0"/>
                  <a:t/>
                </a:r>
                <a:br>
                  <a:rPr lang="en-US" sz="2400" baseline="0" dirty="0" smtClean="0"/>
                </a:br>
                <a:r>
                  <a:rPr lang="en-US" sz="2000" dirty="0"/>
                  <a:t>- The Computation History Method for proving undecidability</a:t>
                </a:r>
              </a:p>
              <a:p>
                <a:r>
                  <a:rPr lang="en-US" sz="2000" dirty="0"/>
                  <a:t>- The Post Correspondence Problem is undecidable</a:t>
                </a:r>
              </a:p>
              <a:p>
                <a:r>
                  <a:rPr lang="en-US" sz="2000" dirty="0" smtClean="0"/>
                  <a:t>- Linearly </a:t>
                </a:r>
                <a:r>
                  <a:rPr lang="en-US" sz="2000" dirty="0"/>
                  <a:t>bounded </a:t>
                </a:r>
                <a:r>
                  <a:rPr lang="en-US" sz="2000" dirty="0" smtClean="0"/>
                  <a:t>automata,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decidable</a:t>
                </a:r>
              </a:p>
              <a:p>
                <a:r>
                  <a:rPr lang="en-US" sz="2000" dirty="0" smtClean="0"/>
                  <a:t>- Configurations, Computation histories</a:t>
                </a:r>
              </a:p>
              <a:p>
                <a:r>
                  <a:rPr lang="en-US" sz="2000" dirty="0" smtClean="0"/>
                  <a:t>-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𝐿𝐿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are undecidable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(Sipser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§6.1 </a:t>
                </a:r>
                <a:r>
                  <a:rPr lang="en-US" sz="200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– </a:t>
                </a:r>
                <a:r>
                  <a:rPr lang="en-US" sz="200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§6.2) 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Self-reproducing machines and The Recursion theorem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Short introduction to mathematical logic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000" b="1" dirty="0" smtClean="0"/>
                  <a:t>No class Tuesday, October 13 </a:t>
                </a:r>
                <a:r>
                  <a:rPr lang="en-US" sz="2000" dirty="0" smtClean="0"/>
                  <a:t>(</a:t>
                </a:r>
                <a:r>
                  <a:rPr lang="en-US" sz="2000" dirty="0"/>
                  <a:t>Monday </a:t>
                </a:r>
                <a:r>
                  <a:rPr lang="en-US" sz="2000" dirty="0" smtClean="0"/>
                  <a:t>schedule </a:t>
                </a:r>
                <a:r>
                  <a:rPr lang="en-US" sz="2000" dirty="0"/>
                  <a:t>due </a:t>
                </a:r>
                <a:r>
                  <a:rPr lang="en-US" sz="2000" dirty="0" smtClean="0"/>
                  <a:t>to Indigenous </a:t>
                </a:r>
                <a:r>
                  <a:rPr lang="en-US" sz="2000" dirty="0"/>
                  <a:t>Peoples' </a:t>
                </a:r>
                <a:r>
                  <a:rPr lang="en-US" sz="2000" dirty="0" smtClean="0"/>
                  <a:t>Day)</a:t>
                </a:r>
                <a:br>
                  <a:rPr lang="en-US" sz="2000" dirty="0" smtClean="0"/>
                </a:br>
                <a:r>
                  <a:rPr lang="en-US" sz="2000" u="sng" dirty="0" smtClean="0"/>
                  <a:t>I will hold my office hours (4:00-5:30) on October 13</a:t>
                </a:r>
                <a:r>
                  <a:rPr lang="en-US" sz="2000" dirty="0" smtClean="0"/>
                  <a:t>.</a:t>
                </a:r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Midterm exam Thursday, October 15.  </a:t>
                </a:r>
                <a:r>
                  <a:rPr lang="en-US" sz="2000" b="1" dirty="0"/>
                  <a:t/>
                </a:r>
                <a:br>
                  <a:rPr lang="en-US" sz="2000" b="1" dirty="0"/>
                </a:br>
                <a:r>
                  <a:rPr lang="en-US" sz="2000" dirty="0" smtClean="0"/>
                  <a:t>Details next slide.</a:t>
                </a:r>
                <a:endParaRPr lang="en-US" sz="2000" u="sng" dirty="0" smtClean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957179"/>
                <a:ext cx="11739294" cy="4832092"/>
              </a:xfrm>
              <a:prstGeom prst="rect">
                <a:avLst/>
              </a:prstGeom>
              <a:blipFill>
                <a:blip r:embed="rId2"/>
                <a:stretch>
                  <a:fillRect l="-779" t="-1009" b="-1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5733" y="0"/>
            <a:ext cx="6976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Midterm exam – October 15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8618" y="957179"/>
            <a:ext cx="11000621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b="1" dirty="0" smtClean="0"/>
              <a:t>Midterm exam Thursday, October 15, 2020.  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90 minutes length + 20 minutes for printing/scanning/uploading.</a:t>
            </a:r>
          </a:p>
          <a:p>
            <a:r>
              <a:rPr lang="en-US" sz="2000" dirty="0" smtClean="0"/>
              <a:t>Download and upload via Gradescope.  </a:t>
            </a:r>
          </a:p>
          <a:p>
            <a:r>
              <a:rPr lang="en-US" sz="2000" dirty="0" smtClean="0"/>
              <a:t>Flexible </a:t>
            </a:r>
            <a:r>
              <a:rPr lang="en-US" sz="2000" dirty="0"/>
              <a:t>start </a:t>
            </a:r>
            <a:r>
              <a:rPr lang="en-US" sz="2000" dirty="0" smtClean="0"/>
              <a:t>time.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Sample problems and solutions have been posted.</a:t>
            </a:r>
            <a:endParaRPr lang="en-US" sz="2000" dirty="0"/>
          </a:p>
          <a:p>
            <a:r>
              <a:rPr lang="en-US" sz="2000" dirty="0" smtClean="0"/>
              <a:t>Open book, postings, piazza, notes, and lecture videos, from this year.  </a:t>
            </a:r>
          </a:p>
          <a:p>
            <a:r>
              <a:rPr lang="en-US" sz="2000" dirty="0" smtClean="0"/>
              <a:t>Covers through Recursion Theorem presented today.</a:t>
            </a:r>
            <a:br>
              <a:rPr lang="en-US" sz="2000" dirty="0" smtClean="0"/>
            </a:br>
            <a:r>
              <a:rPr lang="en-US" sz="2000" dirty="0" smtClean="0"/>
              <a:t>Will </a:t>
            </a:r>
            <a:r>
              <a:rPr lang="en-US" sz="2000" u="sng" dirty="0" smtClean="0"/>
              <a:t>not</a:t>
            </a:r>
            <a:r>
              <a:rPr lang="en-US" sz="2000" dirty="0" smtClean="0"/>
              <a:t> include section on mathematical logic. </a:t>
            </a:r>
          </a:p>
          <a:p>
            <a:pPr>
              <a:spcBef>
                <a:spcPts val="1200"/>
              </a:spcBef>
            </a:pPr>
            <a:r>
              <a:rPr lang="en-US" sz="2000" b="1" u="sng" dirty="0" smtClean="0"/>
              <a:t>Not permitted:  </a:t>
            </a:r>
            <a:r>
              <a:rPr lang="en-US" sz="2000" u="sng" dirty="0"/>
              <a:t>C</a:t>
            </a:r>
            <a:r>
              <a:rPr lang="en-US" sz="2000" u="sng" dirty="0" smtClean="0"/>
              <a:t>ommunication with anyone except course staff, other materials, internet searching.</a:t>
            </a:r>
          </a:p>
          <a:p>
            <a:pPr>
              <a:spcBef>
                <a:spcPts val="1200"/>
              </a:spcBef>
            </a:pPr>
            <a:r>
              <a:rPr lang="en-US" sz="2000" b="1" u="sng" dirty="0"/>
              <a:t>Not permitted: </a:t>
            </a:r>
            <a:r>
              <a:rPr lang="en-US" sz="2000" b="1" u="sng" dirty="0" smtClean="0"/>
              <a:t> </a:t>
            </a:r>
            <a:r>
              <a:rPr lang="en-US" sz="2000" u="sng" dirty="0" smtClean="0"/>
              <a:t>Providing information about the exam to anyone who hasn’t completed it. 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Please respect our honor system.</a:t>
            </a:r>
            <a:endParaRPr lang="en-US" sz="2000" u="sng" dirty="0" smtClean="0"/>
          </a:p>
        </p:txBody>
      </p:sp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1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Self-reproduction 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Paradox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8618" y="1363579"/>
            <a:ext cx="71648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Suppose a Factory makes Cars</a:t>
            </a:r>
            <a:endParaRPr lang="en-US" sz="2400" dirty="0"/>
          </a:p>
          <a:p>
            <a:r>
              <a:rPr lang="en-US" sz="2000" dirty="0" smtClean="0"/>
              <a:t>- Complexity of Factory &gt; Complexity of Car</a:t>
            </a:r>
          </a:p>
          <a:p>
            <a:r>
              <a:rPr lang="en-US" sz="2000" dirty="0" smtClean="0"/>
              <a:t>  (because Factory needs instructions for Car + robots, tools, … ) </a:t>
            </a:r>
          </a:p>
          <a:p>
            <a:endParaRPr lang="en-US" sz="2000" dirty="0"/>
          </a:p>
          <a:p>
            <a:r>
              <a:rPr lang="en-US" sz="2400" dirty="0" smtClean="0"/>
              <a:t>Can a Factory make Factories? </a:t>
            </a:r>
          </a:p>
          <a:p>
            <a:r>
              <a:rPr lang="en-US" sz="2000" dirty="0" smtClean="0"/>
              <a:t>- Complexity </a:t>
            </a:r>
            <a:r>
              <a:rPr lang="en-US" sz="2000" dirty="0"/>
              <a:t>of Factory &gt; Complexity of </a:t>
            </a:r>
            <a:r>
              <a:rPr lang="en-US" sz="2000" dirty="0" smtClean="0"/>
              <a:t>Factory?</a:t>
            </a:r>
          </a:p>
          <a:p>
            <a:r>
              <a:rPr lang="en-US" sz="2000" dirty="0" smtClean="0"/>
              <a:t>- Seems impossible to have a self-reproducing machine</a:t>
            </a:r>
          </a:p>
          <a:p>
            <a:endParaRPr lang="en-US" sz="2000" dirty="0" smtClean="0"/>
          </a:p>
          <a:p>
            <a:r>
              <a:rPr lang="en-US" sz="2400" dirty="0" smtClean="0"/>
              <a:t>But, living things self-reproduce</a:t>
            </a:r>
          </a:p>
          <a:p>
            <a:endParaRPr lang="en-US" sz="2400" dirty="0"/>
          </a:p>
          <a:p>
            <a:r>
              <a:rPr lang="en-US" sz="2400" dirty="0" smtClean="0"/>
              <a:t>How to resolve this paradox?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Self-reproducing machines are possible!</a:t>
            </a:r>
            <a:endParaRPr lang="en-US" sz="2800" dirty="0" smtClean="0"/>
          </a:p>
        </p:txBody>
      </p:sp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7139354" y="2298299"/>
            <a:ext cx="4461505" cy="1498409"/>
            <a:chOff x="7139354" y="1363579"/>
            <a:chExt cx="4461505" cy="14984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133"/>
            <a:stretch/>
          </p:blipFill>
          <p:spPr>
            <a:xfrm>
              <a:off x="7139354" y="1363579"/>
              <a:ext cx="1568100" cy="149840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" name="Group 12"/>
            <p:cNvGrpSpPr/>
            <p:nvPr/>
          </p:nvGrpSpPr>
          <p:grpSpPr>
            <a:xfrm>
              <a:off x="8972767" y="1938612"/>
              <a:ext cx="2628092" cy="791028"/>
              <a:chOff x="8972767" y="1938612"/>
              <a:chExt cx="2628092" cy="791028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72767" y="2334126"/>
                <a:ext cx="632822" cy="395514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70402" y="2334126"/>
                <a:ext cx="632822" cy="395514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68037" y="2334126"/>
                <a:ext cx="632822" cy="395514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72767" y="1938612"/>
                <a:ext cx="632822" cy="395514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3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70402" y="1938612"/>
                <a:ext cx="632822" cy="395514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3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68037" y="1938612"/>
                <a:ext cx="632822" cy="395514"/>
              </a:xfrm>
              <a:prstGeom prst="rect">
                <a:avLst/>
              </a:prstGeom>
            </p:spPr>
          </p:pic>
        </p:grpSp>
        <p:sp>
          <p:nvSpPr>
            <p:cNvPr id="7" name="Right Arrow 6"/>
            <p:cNvSpPr/>
            <p:nvPr/>
          </p:nvSpPr>
          <p:spPr>
            <a:xfrm>
              <a:off x="8574797" y="2237873"/>
              <a:ext cx="265313" cy="192505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139354" y="3780474"/>
            <a:ext cx="4724857" cy="1498409"/>
            <a:chOff x="7139354" y="2845754"/>
            <a:chExt cx="4724857" cy="1498409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133"/>
            <a:stretch/>
          </p:blipFill>
          <p:spPr>
            <a:xfrm>
              <a:off x="7139354" y="2845754"/>
              <a:ext cx="1568100" cy="149840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" name="Group 18"/>
            <p:cNvGrpSpPr/>
            <p:nvPr/>
          </p:nvGrpSpPr>
          <p:grpSpPr>
            <a:xfrm>
              <a:off x="8972767" y="3293596"/>
              <a:ext cx="2891444" cy="753222"/>
              <a:chOff x="8972767" y="3293596"/>
              <a:chExt cx="2891444" cy="753222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4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1133"/>
              <a:stretch/>
            </p:blipFill>
            <p:spPr>
              <a:xfrm>
                <a:off x="8972767" y="3293596"/>
                <a:ext cx="788254" cy="75322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4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1133"/>
              <a:stretch/>
            </p:blipFill>
            <p:spPr>
              <a:xfrm>
                <a:off x="10062877" y="3293596"/>
                <a:ext cx="788254" cy="75322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4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1133"/>
              <a:stretch/>
            </p:blipFill>
            <p:spPr>
              <a:xfrm>
                <a:off x="11075957" y="3293596"/>
                <a:ext cx="788254" cy="7532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8" name="Right Arrow 17"/>
            <p:cNvSpPr/>
            <p:nvPr/>
          </p:nvSpPr>
          <p:spPr>
            <a:xfrm>
              <a:off x="8574797" y="3661483"/>
              <a:ext cx="265313" cy="192505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701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 Self-Reproducing TM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6" y="1363579"/>
                <a:ext cx="803114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Theorem:  </a:t>
                </a:r>
                <a:r>
                  <a:rPr lang="en-US" sz="2400" dirty="0" smtClean="0"/>
                  <a:t>There is a TM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𝑆𝐸𝐿𝐹</m:t>
                    </m:r>
                  </m:oMath>
                </a14:m>
                <a:r>
                  <a:rPr lang="en-US" sz="2400" dirty="0" smtClean="0"/>
                  <a:t> which (on any input) halts </a:t>
                </a:r>
                <a:br>
                  <a:rPr lang="en-US" sz="2400" dirty="0" smtClean="0"/>
                </a:br>
                <a:r>
                  <a:rPr lang="en-US" sz="2400" dirty="0" smtClean="0"/>
                  <a:t>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𝑆𝐸𝐿𝐹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400" dirty="0" smtClean="0"/>
                  <a:t> on the tape.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363579"/>
                <a:ext cx="8031141" cy="830997"/>
              </a:xfrm>
              <a:prstGeom prst="rect">
                <a:avLst/>
              </a:prstGeom>
              <a:blipFill>
                <a:blip r:embed="rId2"/>
                <a:stretch>
                  <a:fillRect l="-1138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3370" y="2358650"/>
                <a:ext cx="557228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Lemma: </a:t>
                </a:r>
                <a:r>
                  <a:rPr lang="en-US" sz="2000" dirty="0" smtClean="0"/>
                  <a:t>There is a computable function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 </a:t>
                </a:r>
                <a:br>
                  <a:rPr lang="en-US" sz="2000" dirty="0" smtClean="0"/>
                </a:br>
                <a:r>
                  <a:rPr lang="en-US" sz="2000" dirty="0" smtClean="0"/>
                  <a:t>such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=〈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for every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/>
                  <a:t> is </a:t>
                </a:r>
                <a:br>
                  <a:rPr lang="en-US" sz="2000" dirty="0" smtClean="0"/>
                </a:br>
                <a:r>
                  <a:rPr lang="en-US" sz="2000" dirty="0" smtClean="0"/>
                  <a:t>the TM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“Print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on the tape and halt”.</a:t>
                </a:r>
              </a:p>
              <a:p>
                <a:r>
                  <a:rPr lang="en-US" sz="2000" dirty="0" smtClean="0"/>
                  <a:t>Proof:  Straightforward.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370" y="2358650"/>
                <a:ext cx="5572287" cy="1323439"/>
              </a:xfrm>
              <a:prstGeom prst="rect">
                <a:avLst/>
              </a:prstGeom>
              <a:blipFill>
                <a:blip r:embed="rId3"/>
                <a:stretch>
                  <a:fillRect l="-1094" t="-2765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8616" y="3930491"/>
                <a:ext cx="5350576" cy="1995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Proof of Theorem: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𝑆𝐸𝐿𝐹</m:t>
                    </m:r>
                  </m:oMath>
                </a14:m>
                <a:r>
                  <a:rPr lang="en-US" sz="2000" dirty="0" smtClean="0"/>
                  <a:t> has two parts,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〈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〉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〈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〉</m:t>
                        </m:r>
                      </m:sub>
                    </m:sSub>
                  </m:oMath>
                </a14:m>
                <a:r>
                  <a:rPr lang="en-US" sz="2000" dirty="0" smtClean="0"/>
                  <a:t> ?  NO, would be circular reasoning.</a:t>
                </a:r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 “1.  Compute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 smtClean="0"/>
                  <a:t>(tape contents) to get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            2.  Combine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 to get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𝑆𝐸𝐿𝐹</m:t>
                    </m:r>
                  </m:oMath>
                </a14:m>
                <a:r>
                  <a:rPr lang="en-US" sz="2000" dirty="0" smtClean="0"/>
                  <a:t>.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3.  Halt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𝑆𝐸𝐿𝐹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on tape.”</a:t>
                </a:r>
                <a:endParaRPr lang="en-US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3930491"/>
                <a:ext cx="5350576" cy="1995033"/>
              </a:xfrm>
              <a:prstGeom prst="rect">
                <a:avLst/>
              </a:prstGeom>
              <a:blipFill>
                <a:blip r:embed="rId4"/>
                <a:stretch>
                  <a:fillRect l="-1139" t="-1835" r="-228" b="-4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/>
          <p:cNvCxnSpPr/>
          <p:nvPr/>
        </p:nvCxnSpPr>
        <p:spPr>
          <a:xfrm flipH="1" flipV="1">
            <a:off x="7302499" y="4008789"/>
            <a:ext cx="4763" cy="982176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6544769" y="3988022"/>
            <a:ext cx="1599521" cy="400110"/>
            <a:chOff x="6544769" y="3988022"/>
            <a:chExt cx="1599521" cy="4001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7726740" y="3988022"/>
                  <a:ext cx="41755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6740" y="3988022"/>
                  <a:ext cx="417550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6544769" y="3988022"/>
                  <a:ext cx="40677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4769" y="3988022"/>
                  <a:ext cx="406778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/>
            <p:cNvCxnSpPr/>
            <p:nvPr/>
          </p:nvCxnSpPr>
          <p:spPr>
            <a:xfrm>
              <a:off x="7092949" y="4172688"/>
              <a:ext cx="450850" cy="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384384" y="4435951"/>
                <a:ext cx="742639" cy="4953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〈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〉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384" y="4435951"/>
                <a:ext cx="742639" cy="495328"/>
              </a:xfrm>
              <a:prstGeom prst="rect">
                <a:avLst/>
              </a:prstGeom>
              <a:blipFill>
                <a:blip r:embed="rId7"/>
                <a:stretch>
                  <a:fillRect b="-1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5281529" y="5487768"/>
            <a:ext cx="60164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Can implement in any programming language.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9214620" y="4179262"/>
                <a:ext cx="5627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〈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4620" y="4179262"/>
                <a:ext cx="562783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9214620" y="4217143"/>
                <a:ext cx="1768048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〈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〉=〈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𝑆𝐸𝐿𝐹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4620" y="4217143"/>
                <a:ext cx="1768048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6134735" y="3759736"/>
            <a:ext cx="4998486" cy="1652105"/>
            <a:chOff x="6134735" y="3759736"/>
            <a:chExt cx="4998486" cy="1652105"/>
          </a:xfrm>
        </p:grpSpPr>
        <p:sp>
          <p:nvSpPr>
            <p:cNvPr id="13" name="Rectangle 12"/>
            <p:cNvSpPr/>
            <p:nvPr/>
          </p:nvSpPr>
          <p:spPr>
            <a:xfrm>
              <a:off x="6134735" y="4008788"/>
              <a:ext cx="2513438" cy="9821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6958985" y="5011731"/>
                  <a:ext cx="8422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𝑆𝐸𝐿𝐹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8985" y="5011731"/>
                  <a:ext cx="842282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Rectangle 31"/>
            <p:cNvSpPr/>
            <p:nvPr/>
          </p:nvSpPr>
          <p:spPr>
            <a:xfrm>
              <a:off x="9143999" y="4172687"/>
              <a:ext cx="1989222" cy="427703"/>
            </a:xfrm>
            <a:custGeom>
              <a:avLst/>
              <a:gdLst>
                <a:gd name="connsiteX0" fmla="*/ 0 w 2743200"/>
                <a:gd name="connsiteY0" fmla="*/ 0 h 373912"/>
                <a:gd name="connsiteX1" fmla="*/ 2743200 w 2743200"/>
                <a:gd name="connsiteY1" fmla="*/ 0 h 373912"/>
                <a:gd name="connsiteX2" fmla="*/ 2743200 w 2743200"/>
                <a:gd name="connsiteY2" fmla="*/ 373912 h 373912"/>
                <a:gd name="connsiteX3" fmla="*/ 0 w 2743200"/>
                <a:gd name="connsiteY3" fmla="*/ 373912 h 373912"/>
                <a:gd name="connsiteX4" fmla="*/ 0 w 2743200"/>
                <a:gd name="connsiteY4" fmla="*/ 0 h 373912"/>
                <a:gd name="connsiteX0" fmla="*/ 2743200 w 2834640"/>
                <a:gd name="connsiteY0" fmla="*/ 0 h 373912"/>
                <a:gd name="connsiteX1" fmla="*/ 2743200 w 2834640"/>
                <a:gd name="connsiteY1" fmla="*/ 373912 h 373912"/>
                <a:gd name="connsiteX2" fmla="*/ 0 w 2834640"/>
                <a:gd name="connsiteY2" fmla="*/ 373912 h 373912"/>
                <a:gd name="connsiteX3" fmla="*/ 0 w 2834640"/>
                <a:gd name="connsiteY3" fmla="*/ 0 h 373912"/>
                <a:gd name="connsiteX4" fmla="*/ 2834640 w 2834640"/>
                <a:gd name="connsiteY4" fmla="*/ 91440 h 373912"/>
                <a:gd name="connsiteX0" fmla="*/ 2743200 w 2753677"/>
                <a:gd name="connsiteY0" fmla="*/ 0 h 373912"/>
                <a:gd name="connsiteX1" fmla="*/ 2743200 w 2753677"/>
                <a:gd name="connsiteY1" fmla="*/ 373912 h 373912"/>
                <a:gd name="connsiteX2" fmla="*/ 0 w 2753677"/>
                <a:gd name="connsiteY2" fmla="*/ 373912 h 373912"/>
                <a:gd name="connsiteX3" fmla="*/ 0 w 2753677"/>
                <a:gd name="connsiteY3" fmla="*/ 0 h 373912"/>
                <a:gd name="connsiteX4" fmla="*/ 2753677 w 2753677"/>
                <a:gd name="connsiteY4" fmla="*/ 952 h 373912"/>
                <a:gd name="connsiteX0" fmla="*/ 2743200 w 2744152"/>
                <a:gd name="connsiteY0" fmla="*/ 3811 h 377723"/>
                <a:gd name="connsiteX1" fmla="*/ 2743200 w 2744152"/>
                <a:gd name="connsiteY1" fmla="*/ 377723 h 377723"/>
                <a:gd name="connsiteX2" fmla="*/ 0 w 2744152"/>
                <a:gd name="connsiteY2" fmla="*/ 377723 h 377723"/>
                <a:gd name="connsiteX3" fmla="*/ 0 w 2744152"/>
                <a:gd name="connsiteY3" fmla="*/ 3811 h 377723"/>
                <a:gd name="connsiteX4" fmla="*/ 2744152 w 2744152"/>
                <a:gd name="connsiteY4" fmla="*/ 0 h 377723"/>
                <a:gd name="connsiteX0" fmla="*/ 2743200 w 2744152"/>
                <a:gd name="connsiteY0" fmla="*/ 0 h 373912"/>
                <a:gd name="connsiteX1" fmla="*/ 2743200 w 2744152"/>
                <a:gd name="connsiteY1" fmla="*/ 373912 h 373912"/>
                <a:gd name="connsiteX2" fmla="*/ 0 w 2744152"/>
                <a:gd name="connsiteY2" fmla="*/ 373912 h 373912"/>
                <a:gd name="connsiteX3" fmla="*/ 0 w 2744152"/>
                <a:gd name="connsiteY3" fmla="*/ 0 h 373912"/>
                <a:gd name="connsiteX4" fmla="*/ 2744152 w 2744152"/>
                <a:gd name="connsiteY4" fmla="*/ 951 h 373912"/>
                <a:gd name="connsiteX0" fmla="*/ 2743200 w 2743200"/>
                <a:gd name="connsiteY0" fmla="*/ 0 h 373912"/>
                <a:gd name="connsiteX1" fmla="*/ 2743200 w 2743200"/>
                <a:gd name="connsiteY1" fmla="*/ 373912 h 373912"/>
                <a:gd name="connsiteX2" fmla="*/ 0 w 2743200"/>
                <a:gd name="connsiteY2" fmla="*/ 373912 h 373912"/>
                <a:gd name="connsiteX3" fmla="*/ 0 w 2743200"/>
                <a:gd name="connsiteY3" fmla="*/ 0 h 373912"/>
                <a:gd name="connsiteX4" fmla="*/ 2696527 w 2743200"/>
                <a:gd name="connsiteY4" fmla="*/ 951 h 373912"/>
                <a:gd name="connsiteX0" fmla="*/ 2795587 w 2795587"/>
                <a:gd name="connsiteY0" fmla="*/ 0 h 373912"/>
                <a:gd name="connsiteX1" fmla="*/ 2743200 w 2795587"/>
                <a:gd name="connsiteY1" fmla="*/ 373912 h 373912"/>
                <a:gd name="connsiteX2" fmla="*/ 0 w 2795587"/>
                <a:gd name="connsiteY2" fmla="*/ 373912 h 373912"/>
                <a:gd name="connsiteX3" fmla="*/ 0 w 2795587"/>
                <a:gd name="connsiteY3" fmla="*/ 0 h 373912"/>
                <a:gd name="connsiteX4" fmla="*/ 2696527 w 2795587"/>
                <a:gd name="connsiteY4" fmla="*/ 951 h 373912"/>
                <a:gd name="connsiteX0" fmla="*/ 2743200 w 2743200"/>
                <a:gd name="connsiteY0" fmla="*/ 373912 h 373912"/>
                <a:gd name="connsiteX1" fmla="*/ 0 w 2743200"/>
                <a:gd name="connsiteY1" fmla="*/ 373912 h 373912"/>
                <a:gd name="connsiteX2" fmla="*/ 0 w 2743200"/>
                <a:gd name="connsiteY2" fmla="*/ 0 h 373912"/>
                <a:gd name="connsiteX3" fmla="*/ 2696527 w 2743200"/>
                <a:gd name="connsiteY3" fmla="*/ 951 h 373912"/>
                <a:gd name="connsiteX0" fmla="*/ 2743200 w 2743200"/>
                <a:gd name="connsiteY0" fmla="*/ 377724 h 377724"/>
                <a:gd name="connsiteX1" fmla="*/ 0 w 2743200"/>
                <a:gd name="connsiteY1" fmla="*/ 377724 h 377724"/>
                <a:gd name="connsiteX2" fmla="*/ 0 w 2743200"/>
                <a:gd name="connsiteY2" fmla="*/ 3812 h 377724"/>
                <a:gd name="connsiteX3" fmla="*/ 2606040 w 2743200"/>
                <a:gd name="connsiteY3" fmla="*/ 0 h 377724"/>
                <a:gd name="connsiteX0" fmla="*/ 2743200 w 2743200"/>
                <a:gd name="connsiteY0" fmla="*/ 373912 h 373912"/>
                <a:gd name="connsiteX1" fmla="*/ 0 w 2743200"/>
                <a:gd name="connsiteY1" fmla="*/ 373912 h 373912"/>
                <a:gd name="connsiteX2" fmla="*/ 0 w 2743200"/>
                <a:gd name="connsiteY2" fmla="*/ 0 h 373912"/>
                <a:gd name="connsiteX3" fmla="*/ 2606040 w 2743200"/>
                <a:gd name="connsiteY3" fmla="*/ 950 h 373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200" h="373912">
                  <a:moveTo>
                    <a:pt x="2743200" y="373912"/>
                  </a:moveTo>
                  <a:lnTo>
                    <a:pt x="0" y="373912"/>
                  </a:lnTo>
                  <a:lnTo>
                    <a:pt x="0" y="0"/>
                  </a:lnTo>
                  <a:lnTo>
                    <a:pt x="2606040" y="95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234181" y="3759736"/>
              <a:ext cx="1056067" cy="409851"/>
            </a:xfrm>
            <a:custGeom>
              <a:avLst/>
              <a:gdLst>
                <a:gd name="connsiteX0" fmla="*/ 61950 w 1297192"/>
                <a:gd name="connsiteY0" fmla="*/ 225969 h 386390"/>
                <a:gd name="connsiteX1" fmla="*/ 77992 w 1297192"/>
                <a:gd name="connsiteY1" fmla="*/ 33464 h 386390"/>
                <a:gd name="connsiteX2" fmla="*/ 831971 w 1297192"/>
                <a:gd name="connsiteY2" fmla="*/ 1380 h 386390"/>
                <a:gd name="connsiteX3" fmla="*/ 1200940 w 1297192"/>
                <a:gd name="connsiteY3" fmla="*/ 49506 h 386390"/>
                <a:gd name="connsiteX4" fmla="*/ 1297192 w 1297192"/>
                <a:gd name="connsiteY4" fmla="*/ 386390 h 386390"/>
                <a:gd name="connsiteX5" fmla="*/ 1297192 w 1297192"/>
                <a:gd name="connsiteY5" fmla="*/ 386390 h 386390"/>
                <a:gd name="connsiteX0" fmla="*/ 114219 w 1265622"/>
                <a:gd name="connsiteY0" fmla="*/ 402888 h 402888"/>
                <a:gd name="connsiteX1" fmla="*/ 46422 w 1265622"/>
                <a:gd name="connsiteY1" fmla="*/ 41629 h 402888"/>
                <a:gd name="connsiteX2" fmla="*/ 800401 w 1265622"/>
                <a:gd name="connsiteY2" fmla="*/ 9545 h 402888"/>
                <a:gd name="connsiteX3" fmla="*/ 1169370 w 1265622"/>
                <a:gd name="connsiteY3" fmla="*/ 57671 h 402888"/>
                <a:gd name="connsiteX4" fmla="*/ 1265622 w 1265622"/>
                <a:gd name="connsiteY4" fmla="*/ 394555 h 402888"/>
                <a:gd name="connsiteX5" fmla="*/ 1265622 w 1265622"/>
                <a:gd name="connsiteY5" fmla="*/ 394555 h 402888"/>
                <a:gd name="connsiteX0" fmla="*/ 16441 w 1167844"/>
                <a:gd name="connsiteY0" fmla="*/ 420107 h 420107"/>
                <a:gd name="connsiteX1" fmla="*/ 171252 w 1167844"/>
                <a:gd name="connsiteY1" fmla="*/ 32480 h 420107"/>
                <a:gd name="connsiteX2" fmla="*/ 702623 w 1167844"/>
                <a:gd name="connsiteY2" fmla="*/ 26764 h 420107"/>
                <a:gd name="connsiteX3" fmla="*/ 1071592 w 1167844"/>
                <a:gd name="connsiteY3" fmla="*/ 74890 h 420107"/>
                <a:gd name="connsiteX4" fmla="*/ 1167844 w 1167844"/>
                <a:gd name="connsiteY4" fmla="*/ 411774 h 420107"/>
                <a:gd name="connsiteX5" fmla="*/ 1167844 w 1167844"/>
                <a:gd name="connsiteY5" fmla="*/ 411774 h 420107"/>
                <a:gd name="connsiteX0" fmla="*/ 672 w 1152075"/>
                <a:gd name="connsiteY0" fmla="*/ 420109 h 420109"/>
                <a:gd name="connsiteX1" fmla="*/ 155483 w 1152075"/>
                <a:gd name="connsiteY1" fmla="*/ 32482 h 420109"/>
                <a:gd name="connsiteX2" fmla="*/ 686854 w 1152075"/>
                <a:gd name="connsiteY2" fmla="*/ 26766 h 420109"/>
                <a:gd name="connsiteX3" fmla="*/ 1055823 w 1152075"/>
                <a:gd name="connsiteY3" fmla="*/ 74892 h 420109"/>
                <a:gd name="connsiteX4" fmla="*/ 1152075 w 1152075"/>
                <a:gd name="connsiteY4" fmla="*/ 411776 h 420109"/>
                <a:gd name="connsiteX5" fmla="*/ 1152075 w 1152075"/>
                <a:gd name="connsiteY5" fmla="*/ 411776 h 420109"/>
                <a:gd name="connsiteX0" fmla="*/ 702 w 1149214"/>
                <a:gd name="connsiteY0" fmla="*/ 403129 h 410617"/>
                <a:gd name="connsiteX1" fmla="*/ 152622 w 1149214"/>
                <a:gd name="connsiteY1" fmla="*/ 31323 h 410617"/>
                <a:gd name="connsiteX2" fmla="*/ 683993 w 1149214"/>
                <a:gd name="connsiteY2" fmla="*/ 25607 h 410617"/>
                <a:gd name="connsiteX3" fmla="*/ 1052962 w 1149214"/>
                <a:gd name="connsiteY3" fmla="*/ 73733 h 410617"/>
                <a:gd name="connsiteX4" fmla="*/ 1149214 w 1149214"/>
                <a:gd name="connsiteY4" fmla="*/ 410617 h 410617"/>
                <a:gd name="connsiteX5" fmla="*/ 1149214 w 1149214"/>
                <a:gd name="connsiteY5" fmla="*/ 410617 h 410617"/>
                <a:gd name="connsiteX0" fmla="*/ 401 w 1148913"/>
                <a:gd name="connsiteY0" fmla="*/ 415144 h 422632"/>
                <a:gd name="connsiteX1" fmla="*/ 192795 w 1148913"/>
                <a:gd name="connsiteY1" fmla="*/ 27517 h 422632"/>
                <a:gd name="connsiteX2" fmla="*/ 683692 w 1148913"/>
                <a:gd name="connsiteY2" fmla="*/ 37622 h 422632"/>
                <a:gd name="connsiteX3" fmla="*/ 1052661 w 1148913"/>
                <a:gd name="connsiteY3" fmla="*/ 85748 h 422632"/>
                <a:gd name="connsiteX4" fmla="*/ 1148913 w 1148913"/>
                <a:gd name="connsiteY4" fmla="*/ 422632 h 422632"/>
                <a:gd name="connsiteX5" fmla="*/ 1148913 w 1148913"/>
                <a:gd name="connsiteY5" fmla="*/ 422632 h 422632"/>
                <a:gd name="connsiteX0" fmla="*/ 456 w 1148968"/>
                <a:gd name="connsiteY0" fmla="*/ 412804 h 420292"/>
                <a:gd name="connsiteX1" fmla="*/ 192850 w 1148968"/>
                <a:gd name="connsiteY1" fmla="*/ 25177 h 420292"/>
                <a:gd name="connsiteX2" fmla="*/ 683747 w 1148968"/>
                <a:gd name="connsiteY2" fmla="*/ 35282 h 420292"/>
                <a:gd name="connsiteX3" fmla="*/ 1052716 w 1148968"/>
                <a:gd name="connsiteY3" fmla="*/ 83408 h 420292"/>
                <a:gd name="connsiteX4" fmla="*/ 1148968 w 1148968"/>
                <a:gd name="connsiteY4" fmla="*/ 420292 h 420292"/>
                <a:gd name="connsiteX5" fmla="*/ 1148968 w 1148968"/>
                <a:gd name="connsiteY5" fmla="*/ 420292 h 420292"/>
                <a:gd name="connsiteX0" fmla="*/ 456 w 1148968"/>
                <a:gd name="connsiteY0" fmla="*/ 415192 h 422680"/>
                <a:gd name="connsiteX1" fmla="*/ 192850 w 1148968"/>
                <a:gd name="connsiteY1" fmla="*/ 27565 h 422680"/>
                <a:gd name="connsiteX2" fmla="*/ 683747 w 1148968"/>
                <a:gd name="connsiteY2" fmla="*/ 37670 h 422680"/>
                <a:gd name="connsiteX3" fmla="*/ 1003568 w 1148968"/>
                <a:gd name="connsiteY3" fmla="*/ 149078 h 422680"/>
                <a:gd name="connsiteX4" fmla="*/ 1148968 w 1148968"/>
                <a:gd name="connsiteY4" fmla="*/ 422680 h 422680"/>
                <a:gd name="connsiteX5" fmla="*/ 1148968 w 1148968"/>
                <a:gd name="connsiteY5" fmla="*/ 422680 h 422680"/>
                <a:gd name="connsiteX0" fmla="*/ 456 w 1149433"/>
                <a:gd name="connsiteY0" fmla="*/ 415192 h 696906"/>
                <a:gd name="connsiteX1" fmla="*/ 192850 w 1149433"/>
                <a:gd name="connsiteY1" fmla="*/ 27565 h 696906"/>
                <a:gd name="connsiteX2" fmla="*/ 683747 w 1149433"/>
                <a:gd name="connsiteY2" fmla="*/ 37670 h 696906"/>
                <a:gd name="connsiteX3" fmla="*/ 1003568 w 1149433"/>
                <a:gd name="connsiteY3" fmla="*/ 149078 h 696906"/>
                <a:gd name="connsiteX4" fmla="*/ 1148968 w 1149433"/>
                <a:gd name="connsiteY4" fmla="*/ 422680 h 696906"/>
                <a:gd name="connsiteX5" fmla="*/ 961052 w 1149433"/>
                <a:gd name="connsiteY5" fmla="*/ 696906 h 696906"/>
                <a:gd name="connsiteX0" fmla="*/ 456 w 1022110"/>
                <a:gd name="connsiteY0" fmla="*/ 415192 h 696906"/>
                <a:gd name="connsiteX1" fmla="*/ 192850 w 1022110"/>
                <a:gd name="connsiteY1" fmla="*/ 27565 h 696906"/>
                <a:gd name="connsiteX2" fmla="*/ 683747 w 1022110"/>
                <a:gd name="connsiteY2" fmla="*/ 37670 h 696906"/>
                <a:gd name="connsiteX3" fmla="*/ 1003568 w 1022110"/>
                <a:gd name="connsiteY3" fmla="*/ 149078 h 696906"/>
                <a:gd name="connsiteX4" fmla="*/ 981289 w 1022110"/>
                <a:gd name="connsiteY4" fmla="*/ 406859 h 696906"/>
                <a:gd name="connsiteX5" fmla="*/ 961052 w 1022110"/>
                <a:gd name="connsiteY5" fmla="*/ 696906 h 696906"/>
                <a:gd name="connsiteX0" fmla="*/ 456 w 1000030"/>
                <a:gd name="connsiteY0" fmla="*/ 412436 h 694150"/>
                <a:gd name="connsiteX1" fmla="*/ 192850 w 1000030"/>
                <a:gd name="connsiteY1" fmla="*/ 24809 h 694150"/>
                <a:gd name="connsiteX2" fmla="*/ 683747 w 1000030"/>
                <a:gd name="connsiteY2" fmla="*/ 34914 h 694150"/>
                <a:gd name="connsiteX3" fmla="*/ 876364 w 1000030"/>
                <a:gd name="connsiteY3" fmla="*/ 72493 h 694150"/>
                <a:gd name="connsiteX4" fmla="*/ 981289 w 1000030"/>
                <a:gd name="connsiteY4" fmla="*/ 404103 h 694150"/>
                <a:gd name="connsiteX5" fmla="*/ 961052 w 1000030"/>
                <a:gd name="connsiteY5" fmla="*/ 694150 h 694150"/>
                <a:gd name="connsiteX0" fmla="*/ 456 w 984624"/>
                <a:gd name="connsiteY0" fmla="*/ 412436 h 694150"/>
                <a:gd name="connsiteX1" fmla="*/ 192850 w 984624"/>
                <a:gd name="connsiteY1" fmla="*/ 24809 h 694150"/>
                <a:gd name="connsiteX2" fmla="*/ 683747 w 984624"/>
                <a:gd name="connsiteY2" fmla="*/ 34914 h 694150"/>
                <a:gd name="connsiteX3" fmla="*/ 876364 w 984624"/>
                <a:gd name="connsiteY3" fmla="*/ 72493 h 694150"/>
                <a:gd name="connsiteX4" fmla="*/ 981289 w 984624"/>
                <a:gd name="connsiteY4" fmla="*/ 404103 h 694150"/>
                <a:gd name="connsiteX5" fmla="*/ 961052 w 984624"/>
                <a:gd name="connsiteY5" fmla="*/ 694150 h 694150"/>
                <a:gd name="connsiteX0" fmla="*/ 456 w 961052"/>
                <a:gd name="connsiteY0" fmla="*/ 412436 h 694150"/>
                <a:gd name="connsiteX1" fmla="*/ 192850 w 961052"/>
                <a:gd name="connsiteY1" fmla="*/ 24809 h 694150"/>
                <a:gd name="connsiteX2" fmla="*/ 683747 w 961052"/>
                <a:gd name="connsiteY2" fmla="*/ 34914 h 694150"/>
                <a:gd name="connsiteX3" fmla="*/ 876364 w 961052"/>
                <a:gd name="connsiteY3" fmla="*/ 72493 h 694150"/>
                <a:gd name="connsiteX4" fmla="*/ 961052 w 961052"/>
                <a:gd name="connsiteY4" fmla="*/ 694150 h 694150"/>
                <a:gd name="connsiteX0" fmla="*/ 456 w 961052"/>
                <a:gd name="connsiteY0" fmla="*/ 420126 h 701840"/>
                <a:gd name="connsiteX1" fmla="*/ 192850 w 961052"/>
                <a:gd name="connsiteY1" fmla="*/ 32499 h 701840"/>
                <a:gd name="connsiteX2" fmla="*/ 683747 w 961052"/>
                <a:gd name="connsiteY2" fmla="*/ 42604 h 701840"/>
                <a:gd name="connsiteX3" fmla="*/ 934184 w 961052"/>
                <a:gd name="connsiteY3" fmla="*/ 264758 h 701840"/>
                <a:gd name="connsiteX4" fmla="*/ 961052 w 961052"/>
                <a:gd name="connsiteY4" fmla="*/ 701840 h 701840"/>
                <a:gd name="connsiteX0" fmla="*/ 456 w 956098"/>
                <a:gd name="connsiteY0" fmla="*/ 420128 h 680747"/>
                <a:gd name="connsiteX1" fmla="*/ 192850 w 956098"/>
                <a:gd name="connsiteY1" fmla="*/ 32501 h 680747"/>
                <a:gd name="connsiteX2" fmla="*/ 683747 w 956098"/>
                <a:gd name="connsiteY2" fmla="*/ 42606 h 680747"/>
                <a:gd name="connsiteX3" fmla="*/ 934184 w 956098"/>
                <a:gd name="connsiteY3" fmla="*/ 264760 h 680747"/>
                <a:gd name="connsiteX4" fmla="*/ 955270 w 956098"/>
                <a:gd name="connsiteY4" fmla="*/ 680748 h 680747"/>
                <a:gd name="connsiteX0" fmla="*/ 456 w 961609"/>
                <a:gd name="connsiteY0" fmla="*/ 420128 h 680749"/>
                <a:gd name="connsiteX1" fmla="*/ 192850 w 961609"/>
                <a:gd name="connsiteY1" fmla="*/ 32501 h 680749"/>
                <a:gd name="connsiteX2" fmla="*/ 683747 w 961609"/>
                <a:gd name="connsiteY2" fmla="*/ 42606 h 680749"/>
                <a:gd name="connsiteX3" fmla="*/ 934184 w 961609"/>
                <a:gd name="connsiteY3" fmla="*/ 264760 h 680749"/>
                <a:gd name="connsiteX4" fmla="*/ 955270 w 961609"/>
                <a:gd name="connsiteY4" fmla="*/ 680748 h 68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609" h="680749">
                  <a:moveTo>
                    <a:pt x="456" y="420128"/>
                  </a:moveTo>
                  <a:cubicBezTo>
                    <a:pt x="-6544" y="194931"/>
                    <a:pt x="67404" y="90148"/>
                    <a:pt x="192850" y="32501"/>
                  </a:cubicBezTo>
                  <a:cubicBezTo>
                    <a:pt x="318296" y="-25146"/>
                    <a:pt x="560191" y="3896"/>
                    <a:pt x="683747" y="42606"/>
                  </a:cubicBezTo>
                  <a:cubicBezTo>
                    <a:pt x="807303" y="81316"/>
                    <a:pt x="888930" y="158403"/>
                    <a:pt x="934184" y="264760"/>
                  </a:cubicBezTo>
                  <a:cubicBezTo>
                    <a:pt x="979438" y="371117"/>
                    <a:pt x="954973" y="503774"/>
                    <a:pt x="955270" y="680748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Rectangle 38"/>
          <p:cNvSpPr/>
          <p:nvPr/>
        </p:nvSpPr>
        <p:spPr>
          <a:xfrm>
            <a:off x="295965" y="4600390"/>
            <a:ext cx="4835245" cy="37737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311277" y="4501266"/>
                <a:ext cx="1336896" cy="4785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dirty="0" smtClean="0"/>
                  <a:t>Compute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〈</m:t>
                        </m:r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〉</m:t>
                        </m:r>
                      </m:sub>
                    </m:sSub>
                  </m:oMath>
                </a14:m>
                <a:r>
                  <a:rPr lang="en-US" sz="1200" dirty="0" smtClean="0"/>
                  <a:t> from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200" dirty="0" smtClean="0"/>
                  <a:t> on tape.</a:t>
                </a:r>
                <a:endParaRPr lang="en-US" sz="12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1277" y="4501266"/>
                <a:ext cx="1336896" cy="478593"/>
              </a:xfrm>
              <a:prstGeom prst="rect">
                <a:avLst/>
              </a:prstGeom>
              <a:blipFill>
                <a:blip r:embed="rId11"/>
                <a:stretch>
                  <a:fillRect b="-8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1504978" y="4555116"/>
            <a:ext cx="3570365" cy="37737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8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19" grpId="0" uiExpand="1" build="p"/>
      <p:bldP spid="20" grpId="0" uiExpand="1" build="p"/>
      <p:bldP spid="29" grpId="0"/>
      <p:bldP spid="31" grpId="0"/>
      <p:bldP spid="33" grpId="0"/>
      <p:bldP spid="34" grpId="0" animBg="1"/>
      <p:bldP spid="39" grpId="0" animBg="1"/>
      <p:bldP spid="40" grpId="0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English Implementation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8617" y="1363579"/>
            <a:ext cx="87096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Write “Hello World”</a:t>
            </a:r>
          </a:p>
          <a:p>
            <a:r>
              <a:rPr lang="en-US" sz="2000" dirty="0" smtClean="0">
                <a:latin typeface="MV Boli" panose="02000500030200090000" pitchFamily="2" charset="0"/>
                <a:cs typeface="MV Boli" panose="02000500030200090000" pitchFamily="2" charset="0"/>
              </a:rPr>
              <a:t>   Hello World</a:t>
            </a:r>
          </a:p>
          <a:p>
            <a:pPr>
              <a:spcBef>
                <a:spcPts val="2400"/>
              </a:spcBef>
            </a:pPr>
            <a:r>
              <a:rPr lang="en-US" sz="2400" dirty="0" smtClean="0"/>
              <a:t>Write this sentence</a:t>
            </a:r>
          </a:p>
          <a:p>
            <a:r>
              <a:rPr lang="en-US" sz="2000" dirty="0">
                <a:latin typeface="MV Boli" panose="02000500030200090000" pitchFamily="2" charset="0"/>
                <a:cs typeface="MV Boli" panose="02000500030200090000" pitchFamily="2" charset="0"/>
              </a:rPr>
              <a:t>   </a:t>
            </a:r>
            <a:r>
              <a:rPr lang="en-US" sz="2000" dirty="0" smtClean="0">
                <a:latin typeface="MV Boli" panose="02000500030200090000" pitchFamily="2" charset="0"/>
                <a:cs typeface="MV Boli" panose="02000500030200090000" pitchFamily="2" charset="0"/>
              </a:rPr>
              <a:t>Write </a:t>
            </a:r>
            <a:r>
              <a:rPr lang="en-US" sz="2000" dirty="0">
                <a:latin typeface="MV Boli" panose="02000500030200090000" pitchFamily="2" charset="0"/>
                <a:cs typeface="MV Boli" panose="02000500030200090000" pitchFamily="2" charset="0"/>
              </a:rPr>
              <a:t>this sentence</a:t>
            </a:r>
          </a:p>
          <a:p>
            <a:pPr>
              <a:spcBef>
                <a:spcPts val="2400"/>
              </a:spcBef>
            </a:pPr>
            <a:r>
              <a:rPr lang="en-US" sz="2400" dirty="0"/>
              <a:t>Write the following twice, the second time in </a:t>
            </a:r>
            <a:r>
              <a:rPr lang="en-US" sz="2400" dirty="0" smtClean="0"/>
              <a:t>quotes</a:t>
            </a:r>
            <a:r>
              <a:rPr lang="en-US" sz="2400" dirty="0"/>
              <a:t> </a:t>
            </a:r>
            <a:r>
              <a:rPr lang="en-US" sz="2400" dirty="0" smtClean="0"/>
              <a:t>“Hello World”</a:t>
            </a:r>
          </a:p>
          <a:p>
            <a:r>
              <a:rPr lang="en-US" sz="2000" dirty="0">
                <a:latin typeface="MV Boli" panose="02000500030200090000" pitchFamily="2" charset="0"/>
                <a:cs typeface="MV Boli" panose="02000500030200090000" pitchFamily="2" charset="0"/>
              </a:rPr>
              <a:t>  </a:t>
            </a:r>
            <a:r>
              <a:rPr lang="en-US" sz="2000" dirty="0" smtClean="0">
                <a:latin typeface="MV Boli" panose="02000500030200090000" pitchFamily="2" charset="0"/>
                <a:cs typeface="MV Boli" panose="02000500030200090000" pitchFamily="2" charset="0"/>
              </a:rPr>
              <a:t> Hello </a:t>
            </a:r>
            <a:r>
              <a:rPr lang="en-US" sz="2000" dirty="0">
                <a:latin typeface="MV Boli" panose="02000500030200090000" pitchFamily="2" charset="0"/>
                <a:cs typeface="MV Boli" panose="02000500030200090000" pitchFamily="2" charset="0"/>
              </a:rPr>
              <a:t>World “Hello World</a:t>
            </a:r>
            <a:r>
              <a:rPr lang="en-US" sz="2000" dirty="0" smtClean="0">
                <a:latin typeface="MV Boli" panose="02000500030200090000" pitchFamily="2" charset="0"/>
                <a:cs typeface="MV Boli" panose="02000500030200090000" pitchFamily="2" charset="0"/>
              </a:rPr>
              <a:t>”</a:t>
            </a:r>
            <a:endParaRPr lang="en-US" sz="2400" dirty="0" smtClean="0"/>
          </a:p>
          <a:p>
            <a:pPr>
              <a:spcBef>
                <a:spcPts val="2400"/>
              </a:spcBef>
            </a:pPr>
            <a:r>
              <a:rPr lang="en-US" sz="2400" dirty="0" smtClean="0"/>
              <a:t>Write the following twice, the second time in quotes</a:t>
            </a:r>
            <a:br>
              <a:rPr lang="en-US" sz="2400" dirty="0" smtClean="0"/>
            </a:br>
            <a:r>
              <a:rPr lang="en-US" sz="2400" dirty="0" smtClean="0"/>
              <a:t>“</a:t>
            </a:r>
            <a:r>
              <a:rPr lang="en-US" sz="2400" dirty="0"/>
              <a:t>Write the following twice, the second time in </a:t>
            </a:r>
            <a:r>
              <a:rPr lang="en-US" sz="2400" dirty="0" smtClean="0"/>
              <a:t>quotes”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000" dirty="0">
                <a:latin typeface="MV Boli" panose="02000500030200090000" pitchFamily="2" charset="0"/>
                <a:cs typeface="MV Boli" panose="02000500030200090000" pitchFamily="2" charset="0"/>
              </a:rPr>
              <a:t>  </a:t>
            </a:r>
            <a:r>
              <a:rPr lang="en-US" sz="2000" dirty="0" smtClean="0">
                <a:latin typeface="MV Boli" panose="02000500030200090000" pitchFamily="2" charset="0"/>
                <a:cs typeface="MV Boli" panose="02000500030200090000" pitchFamily="2" charset="0"/>
              </a:rPr>
              <a:t> Write </a:t>
            </a:r>
            <a:r>
              <a:rPr lang="en-US" sz="2000" dirty="0">
                <a:latin typeface="MV Boli" panose="02000500030200090000" pitchFamily="2" charset="0"/>
                <a:cs typeface="MV Boli" panose="02000500030200090000" pitchFamily="2" charset="0"/>
              </a:rPr>
              <a:t>the following twice, the second time in quotes</a:t>
            </a:r>
            <a:br>
              <a:rPr lang="en-US" sz="2000" dirty="0"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US" sz="2000" dirty="0">
                <a:latin typeface="MV Boli" panose="02000500030200090000" pitchFamily="2" charset="0"/>
                <a:cs typeface="MV Boli" panose="02000500030200090000" pitchFamily="2" charset="0"/>
              </a:rPr>
              <a:t>  </a:t>
            </a:r>
            <a:r>
              <a:rPr lang="en-US" sz="2000" dirty="0" smtClean="0">
                <a:latin typeface="MV Boli" panose="02000500030200090000" pitchFamily="2" charset="0"/>
                <a:cs typeface="MV Boli" panose="02000500030200090000" pitchFamily="2" charset="0"/>
              </a:rPr>
              <a:t>“</a:t>
            </a:r>
            <a:r>
              <a:rPr lang="en-US" sz="2000" dirty="0">
                <a:latin typeface="MV Boli" panose="02000500030200090000" pitchFamily="2" charset="0"/>
                <a:cs typeface="MV Boli" panose="02000500030200090000" pitchFamily="2" charset="0"/>
              </a:rPr>
              <a:t>Write the following twice, the second time in quotes</a:t>
            </a:r>
            <a:r>
              <a:rPr lang="en-US" sz="2000" dirty="0" smtClean="0">
                <a:latin typeface="MV Boli" panose="02000500030200090000" pitchFamily="2" charset="0"/>
                <a:cs typeface="MV Boli" panose="02000500030200090000" pitchFamily="2" charset="0"/>
              </a:rPr>
              <a:t>”</a:t>
            </a:r>
            <a:endParaRPr lang="en-US" sz="20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45879" y="2695528"/>
            <a:ext cx="6002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Cheating:  TMs don’t have this self-reference primitive.</a:t>
            </a:r>
            <a:endParaRPr lang="en-US" sz="2000" dirty="0"/>
          </a:p>
        </p:txBody>
      </p:sp>
      <p:grpSp>
        <p:nvGrpSpPr>
          <p:cNvPr id="4" name="Group 3"/>
          <p:cNvGrpSpPr/>
          <p:nvPr/>
        </p:nvGrpSpPr>
        <p:grpSpPr>
          <a:xfrm>
            <a:off x="7942357" y="4194324"/>
            <a:ext cx="3954263" cy="1657082"/>
            <a:chOff x="7942357" y="4194324"/>
            <a:chExt cx="3954263" cy="1657082"/>
          </a:xfrm>
        </p:grpSpPr>
        <p:grpSp>
          <p:nvGrpSpPr>
            <p:cNvPr id="6" name="Group 5"/>
            <p:cNvGrpSpPr/>
            <p:nvPr/>
          </p:nvGrpSpPr>
          <p:grpSpPr>
            <a:xfrm>
              <a:off x="7942357" y="4427587"/>
              <a:ext cx="2436599" cy="1423819"/>
              <a:chOff x="6134735" y="3988022"/>
              <a:chExt cx="2436599" cy="1423819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134735" y="3988022"/>
                <a:ext cx="2425700" cy="1423819"/>
                <a:chOff x="3061336" y="3873857"/>
                <a:chExt cx="2425700" cy="1423819"/>
              </a:xfrm>
            </p:grpSpPr>
            <p:sp>
              <p:nvSpPr>
                <p:cNvPr id="13" name="Rectangle 12"/>
                <p:cNvSpPr/>
                <p:nvPr/>
              </p:nvSpPr>
              <p:spPr>
                <a:xfrm>
                  <a:off x="3061336" y="3894623"/>
                  <a:ext cx="2425700" cy="982177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Rectangle 20"/>
                    <p:cNvSpPr/>
                    <p:nvPr/>
                  </p:nvSpPr>
                  <p:spPr>
                    <a:xfrm>
                      <a:off x="3885586" y="4897566"/>
                      <a:ext cx="842282" cy="40011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𝑆𝐸𝐿𝐹</m:t>
                            </m:r>
                          </m:oMath>
                        </m:oMathPara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21" name="Rectangle 2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885586" y="4897566"/>
                      <a:ext cx="842282" cy="400110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3" name="Straight Connector 22"/>
                <p:cNvCxnSpPr/>
                <p:nvPr/>
              </p:nvCxnSpPr>
              <p:spPr>
                <a:xfrm flipH="1" flipV="1">
                  <a:off x="4123578" y="3889063"/>
                  <a:ext cx="4763" cy="982176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Rectangle 24"/>
                    <p:cNvSpPr/>
                    <p:nvPr/>
                  </p:nvSpPr>
                  <p:spPr>
                    <a:xfrm>
                      <a:off x="4653341" y="3873857"/>
                      <a:ext cx="417550" cy="40011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25" name="Rectangle 2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653341" y="3873857"/>
                      <a:ext cx="417550" cy="400110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6" name="Rectangle 25"/>
                    <p:cNvSpPr/>
                    <p:nvPr/>
                  </p:nvSpPr>
                  <p:spPr>
                    <a:xfrm>
                      <a:off x="3471370" y="3873857"/>
                      <a:ext cx="406778" cy="40011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26" name="Rectangle 2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71370" y="3873857"/>
                      <a:ext cx="406778" cy="400110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8" name="Straight Arrow Connector 27"/>
                <p:cNvCxnSpPr/>
                <p:nvPr/>
              </p:nvCxnSpPr>
              <p:spPr>
                <a:xfrm>
                  <a:off x="3898153" y="4061914"/>
                  <a:ext cx="450850" cy="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Rectangle 28"/>
                    <p:cNvSpPr/>
                    <p:nvPr/>
                  </p:nvSpPr>
                  <p:spPr>
                    <a:xfrm>
                      <a:off x="3310985" y="4321786"/>
                      <a:ext cx="742639" cy="495328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〈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〉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2400" dirty="0"/>
                    </a:p>
                  </p:txBody>
                </p:sp>
              </mc:Choice>
              <mc:Fallback xmlns="">
                <p:sp>
                  <p:nvSpPr>
                    <p:cNvPr id="29" name="Rectangle 2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10985" y="4321786"/>
                      <a:ext cx="742639" cy="495328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b="-1234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Rectangle 4"/>
                  <p:cNvSpPr/>
                  <p:nvPr/>
                </p:nvSpPr>
                <p:spPr>
                  <a:xfrm>
                    <a:off x="7234438" y="4517932"/>
                    <a:ext cx="1336896" cy="478593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200" dirty="0" smtClean="0"/>
                      <a:t>Compute </a:t>
                    </a:r>
                    <a14:m>
                      <m:oMath xmlns:m="http://schemas.openxmlformats.org/officeDocument/2006/math">
                        <m:r>
                          <a:rPr lang="en-US" sz="12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〈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〉</m:t>
                            </m:r>
                          </m:sub>
                        </m:sSub>
                      </m:oMath>
                    </a14:m>
                    <a:r>
                      <a:rPr lang="en-US" sz="1200" dirty="0" smtClean="0"/>
                      <a:t> from </a:t>
                    </a:r>
                    <a14:m>
                      <m:oMath xmlns:m="http://schemas.openxmlformats.org/officeDocument/2006/math">
                        <m:r>
                          <a:rPr lang="en-US" sz="120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a14:m>
                    <a:r>
                      <a:rPr lang="en-US" sz="1200" dirty="0" smtClean="0"/>
                      <a:t> on tape.</a:t>
                    </a:r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5" name="Rectangle 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34438" y="4517932"/>
                    <a:ext cx="1336896" cy="47859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886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4" name="Rectangle 31"/>
            <p:cNvSpPr/>
            <p:nvPr/>
          </p:nvSpPr>
          <p:spPr>
            <a:xfrm>
              <a:off x="10593482" y="4602242"/>
              <a:ext cx="1303138" cy="427703"/>
            </a:xfrm>
            <a:custGeom>
              <a:avLst/>
              <a:gdLst>
                <a:gd name="connsiteX0" fmla="*/ 0 w 2743200"/>
                <a:gd name="connsiteY0" fmla="*/ 0 h 373912"/>
                <a:gd name="connsiteX1" fmla="*/ 2743200 w 2743200"/>
                <a:gd name="connsiteY1" fmla="*/ 0 h 373912"/>
                <a:gd name="connsiteX2" fmla="*/ 2743200 w 2743200"/>
                <a:gd name="connsiteY2" fmla="*/ 373912 h 373912"/>
                <a:gd name="connsiteX3" fmla="*/ 0 w 2743200"/>
                <a:gd name="connsiteY3" fmla="*/ 373912 h 373912"/>
                <a:gd name="connsiteX4" fmla="*/ 0 w 2743200"/>
                <a:gd name="connsiteY4" fmla="*/ 0 h 373912"/>
                <a:gd name="connsiteX0" fmla="*/ 2743200 w 2834640"/>
                <a:gd name="connsiteY0" fmla="*/ 0 h 373912"/>
                <a:gd name="connsiteX1" fmla="*/ 2743200 w 2834640"/>
                <a:gd name="connsiteY1" fmla="*/ 373912 h 373912"/>
                <a:gd name="connsiteX2" fmla="*/ 0 w 2834640"/>
                <a:gd name="connsiteY2" fmla="*/ 373912 h 373912"/>
                <a:gd name="connsiteX3" fmla="*/ 0 w 2834640"/>
                <a:gd name="connsiteY3" fmla="*/ 0 h 373912"/>
                <a:gd name="connsiteX4" fmla="*/ 2834640 w 2834640"/>
                <a:gd name="connsiteY4" fmla="*/ 91440 h 373912"/>
                <a:gd name="connsiteX0" fmla="*/ 2743200 w 2753677"/>
                <a:gd name="connsiteY0" fmla="*/ 0 h 373912"/>
                <a:gd name="connsiteX1" fmla="*/ 2743200 w 2753677"/>
                <a:gd name="connsiteY1" fmla="*/ 373912 h 373912"/>
                <a:gd name="connsiteX2" fmla="*/ 0 w 2753677"/>
                <a:gd name="connsiteY2" fmla="*/ 373912 h 373912"/>
                <a:gd name="connsiteX3" fmla="*/ 0 w 2753677"/>
                <a:gd name="connsiteY3" fmla="*/ 0 h 373912"/>
                <a:gd name="connsiteX4" fmla="*/ 2753677 w 2753677"/>
                <a:gd name="connsiteY4" fmla="*/ 952 h 373912"/>
                <a:gd name="connsiteX0" fmla="*/ 2743200 w 2744152"/>
                <a:gd name="connsiteY0" fmla="*/ 3811 h 377723"/>
                <a:gd name="connsiteX1" fmla="*/ 2743200 w 2744152"/>
                <a:gd name="connsiteY1" fmla="*/ 377723 h 377723"/>
                <a:gd name="connsiteX2" fmla="*/ 0 w 2744152"/>
                <a:gd name="connsiteY2" fmla="*/ 377723 h 377723"/>
                <a:gd name="connsiteX3" fmla="*/ 0 w 2744152"/>
                <a:gd name="connsiteY3" fmla="*/ 3811 h 377723"/>
                <a:gd name="connsiteX4" fmla="*/ 2744152 w 2744152"/>
                <a:gd name="connsiteY4" fmla="*/ 0 h 377723"/>
                <a:gd name="connsiteX0" fmla="*/ 2743200 w 2744152"/>
                <a:gd name="connsiteY0" fmla="*/ 0 h 373912"/>
                <a:gd name="connsiteX1" fmla="*/ 2743200 w 2744152"/>
                <a:gd name="connsiteY1" fmla="*/ 373912 h 373912"/>
                <a:gd name="connsiteX2" fmla="*/ 0 w 2744152"/>
                <a:gd name="connsiteY2" fmla="*/ 373912 h 373912"/>
                <a:gd name="connsiteX3" fmla="*/ 0 w 2744152"/>
                <a:gd name="connsiteY3" fmla="*/ 0 h 373912"/>
                <a:gd name="connsiteX4" fmla="*/ 2744152 w 2744152"/>
                <a:gd name="connsiteY4" fmla="*/ 951 h 373912"/>
                <a:gd name="connsiteX0" fmla="*/ 2743200 w 2743200"/>
                <a:gd name="connsiteY0" fmla="*/ 0 h 373912"/>
                <a:gd name="connsiteX1" fmla="*/ 2743200 w 2743200"/>
                <a:gd name="connsiteY1" fmla="*/ 373912 h 373912"/>
                <a:gd name="connsiteX2" fmla="*/ 0 w 2743200"/>
                <a:gd name="connsiteY2" fmla="*/ 373912 h 373912"/>
                <a:gd name="connsiteX3" fmla="*/ 0 w 2743200"/>
                <a:gd name="connsiteY3" fmla="*/ 0 h 373912"/>
                <a:gd name="connsiteX4" fmla="*/ 2696527 w 2743200"/>
                <a:gd name="connsiteY4" fmla="*/ 951 h 373912"/>
                <a:gd name="connsiteX0" fmla="*/ 2795587 w 2795587"/>
                <a:gd name="connsiteY0" fmla="*/ 0 h 373912"/>
                <a:gd name="connsiteX1" fmla="*/ 2743200 w 2795587"/>
                <a:gd name="connsiteY1" fmla="*/ 373912 h 373912"/>
                <a:gd name="connsiteX2" fmla="*/ 0 w 2795587"/>
                <a:gd name="connsiteY2" fmla="*/ 373912 h 373912"/>
                <a:gd name="connsiteX3" fmla="*/ 0 w 2795587"/>
                <a:gd name="connsiteY3" fmla="*/ 0 h 373912"/>
                <a:gd name="connsiteX4" fmla="*/ 2696527 w 2795587"/>
                <a:gd name="connsiteY4" fmla="*/ 951 h 373912"/>
                <a:gd name="connsiteX0" fmla="*/ 2743200 w 2743200"/>
                <a:gd name="connsiteY0" fmla="*/ 373912 h 373912"/>
                <a:gd name="connsiteX1" fmla="*/ 0 w 2743200"/>
                <a:gd name="connsiteY1" fmla="*/ 373912 h 373912"/>
                <a:gd name="connsiteX2" fmla="*/ 0 w 2743200"/>
                <a:gd name="connsiteY2" fmla="*/ 0 h 373912"/>
                <a:gd name="connsiteX3" fmla="*/ 2696527 w 2743200"/>
                <a:gd name="connsiteY3" fmla="*/ 951 h 373912"/>
                <a:gd name="connsiteX0" fmla="*/ 2743200 w 2743200"/>
                <a:gd name="connsiteY0" fmla="*/ 377724 h 377724"/>
                <a:gd name="connsiteX1" fmla="*/ 0 w 2743200"/>
                <a:gd name="connsiteY1" fmla="*/ 377724 h 377724"/>
                <a:gd name="connsiteX2" fmla="*/ 0 w 2743200"/>
                <a:gd name="connsiteY2" fmla="*/ 3812 h 377724"/>
                <a:gd name="connsiteX3" fmla="*/ 2606040 w 2743200"/>
                <a:gd name="connsiteY3" fmla="*/ 0 h 377724"/>
                <a:gd name="connsiteX0" fmla="*/ 2743200 w 2743200"/>
                <a:gd name="connsiteY0" fmla="*/ 373912 h 373912"/>
                <a:gd name="connsiteX1" fmla="*/ 0 w 2743200"/>
                <a:gd name="connsiteY1" fmla="*/ 373912 h 373912"/>
                <a:gd name="connsiteX2" fmla="*/ 0 w 2743200"/>
                <a:gd name="connsiteY2" fmla="*/ 0 h 373912"/>
                <a:gd name="connsiteX3" fmla="*/ 2606040 w 2743200"/>
                <a:gd name="connsiteY3" fmla="*/ 950 h 373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200" h="373912">
                  <a:moveTo>
                    <a:pt x="2743200" y="373912"/>
                  </a:moveTo>
                  <a:lnTo>
                    <a:pt x="0" y="373912"/>
                  </a:lnTo>
                  <a:lnTo>
                    <a:pt x="0" y="0"/>
                  </a:lnTo>
                  <a:lnTo>
                    <a:pt x="2606040" y="95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9870392" y="4194324"/>
              <a:ext cx="1056067" cy="409851"/>
            </a:xfrm>
            <a:custGeom>
              <a:avLst/>
              <a:gdLst>
                <a:gd name="connsiteX0" fmla="*/ 61950 w 1297192"/>
                <a:gd name="connsiteY0" fmla="*/ 225969 h 386390"/>
                <a:gd name="connsiteX1" fmla="*/ 77992 w 1297192"/>
                <a:gd name="connsiteY1" fmla="*/ 33464 h 386390"/>
                <a:gd name="connsiteX2" fmla="*/ 831971 w 1297192"/>
                <a:gd name="connsiteY2" fmla="*/ 1380 h 386390"/>
                <a:gd name="connsiteX3" fmla="*/ 1200940 w 1297192"/>
                <a:gd name="connsiteY3" fmla="*/ 49506 h 386390"/>
                <a:gd name="connsiteX4" fmla="*/ 1297192 w 1297192"/>
                <a:gd name="connsiteY4" fmla="*/ 386390 h 386390"/>
                <a:gd name="connsiteX5" fmla="*/ 1297192 w 1297192"/>
                <a:gd name="connsiteY5" fmla="*/ 386390 h 386390"/>
                <a:gd name="connsiteX0" fmla="*/ 114219 w 1265622"/>
                <a:gd name="connsiteY0" fmla="*/ 402888 h 402888"/>
                <a:gd name="connsiteX1" fmla="*/ 46422 w 1265622"/>
                <a:gd name="connsiteY1" fmla="*/ 41629 h 402888"/>
                <a:gd name="connsiteX2" fmla="*/ 800401 w 1265622"/>
                <a:gd name="connsiteY2" fmla="*/ 9545 h 402888"/>
                <a:gd name="connsiteX3" fmla="*/ 1169370 w 1265622"/>
                <a:gd name="connsiteY3" fmla="*/ 57671 h 402888"/>
                <a:gd name="connsiteX4" fmla="*/ 1265622 w 1265622"/>
                <a:gd name="connsiteY4" fmla="*/ 394555 h 402888"/>
                <a:gd name="connsiteX5" fmla="*/ 1265622 w 1265622"/>
                <a:gd name="connsiteY5" fmla="*/ 394555 h 402888"/>
                <a:gd name="connsiteX0" fmla="*/ 16441 w 1167844"/>
                <a:gd name="connsiteY0" fmla="*/ 420107 h 420107"/>
                <a:gd name="connsiteX1" fmla="*/ 171252 w 1167844"/>
                <a:gd name="connsiteY1" fmla="*/ 32480 h 420107"/>
                <a:gd name="connsiteX2" fmla="*/ 702623 w 1167844"/>
                <a:gd name="connsiteY2" fmla="*/ 26764 h 420107"/>
                <a:gd name="connsiteX3" fmla="*/ 1071592 w 1167844"/>
                <a:gd name="connsiteY3" fmla="*/ 74890 h 420107"/>
                <a:gd name="connsiteX4" fmla="*/ 1167844 w 1167844"/>
                <a:gd name="connsiteY4" fmla="*/ 411774 h 420107"/>
                <a:gd name="connsiteX5" fmla="*/ 1167844 w 1167844"/>
                <a:gd name="connsiteY5" fmla="*/ 411774 h 420107"/>
                <a:gd name="connsiteX0" fmla="*/ 672 w 1152075"/>
                <a:gd name="connsiteY0" fmla="*/ 420109 h 420109"/>
                <a:gd name="connsiteX1" fmla="*/ 155483 w 1152075"/>
                <a:gd name="connsiteY1" fmla="*/ 32482 h 420109"/>
                <a:gd name="connsiteX2" fmla="*/ 686854 w 1152075"/>
                <a:gd name="connsiteY2" fmla="*/ 26766 h 420109"/>
                <a:gd name="connsiteX3" fmla="*/ 1055823 w 1152075"/>
                <a:gd name="connsiteY3" fmla="*/ 74892 h 420109"/>
                <a:gd name="connsiteX4" fmla="*/ 1152075 w 1152075"/>
                <a:gd name="connsiteY4" fmla="*/ 411776 h 420109"/>
                <a:gd name="connsiteX5" fmla="*/ 1152075 w 1152075"/>
                <a:gd name="connsiteY5" fmla="*/ 411776 h 420109"/>
                <a:gd name="connsiteX0" fmla="*/ 702 w 1149214"/>
                <a:gd name="connsiteY0" fmla="*/ 403129 h 410617"/>
                <a:gd name="connsiteX1" fmla="*/ 152622 w 1149214"/>
                <a:gd name="connsiteY1" fmla="*/ 31323 h 410617"/>
                <a:gd name="connsiteX2" fmla="*/ 683993 w 1149214"/>
                <a:gd name="connsiteY2" fmla="*/ 25607 h 410617"/>
                <a:gd name="connsiteX3" fmla="*/ 1052962 w 1149214"/>
                <a:gd name="connsiteY3" fmla="*/ 73733 h 410617"/>
                <a:gd name="connsiteX4" fmla="*/ 1149214 w 1149214"/>
                <a:gd name="connsiteY4" fmla="*/ 410617 h 410617"/>
                <a:gd name="connsiteX5" fmla="*/ 1149214 w 1149214"/>
                <a:gd name="connsiteY5" fmla="*/ 410617 h 410617"/>
                <a:gd name="connsiteX0" fmla="*/ 401 w 1148913"/>
                <a:gd name="connsiteY0" fmla="*/ 415144 h 422632"/>
                <a:gd name="connsiteX1" fmla="*/ 192795 w 1148913"/>
                <a:gd name="connsiteY1" fmla="*/ 27517 h 422632"/>
                <a:gd name="connsiteX2" fmla="*/ 683692 w 1148913"/>
                <a:gd name="connsiteY2" fmla="*/ 37622 h 422632"/>
                <a:gd name="connsiteX3" fmla="*/ 1052661 w 1148913"/>
                <a:gd name="connsiteY3" fmla="*/ 85748 h 422632"/>
                <a:gd name="connsiteX4" fmla="*/ 1148913 w 1148913"/>
                <a:gd name="connsiteY4" fmla="*/ 422632 h 422632"/>
                <a:gd name="connsiteX5" fmla="*/ 1148913 w 1148913"/>
                <a:gd name="connsiteY5" fmla="*/ 422632 h 422632"/>
                <a:gd name="connsiteX0" fmla="*/ 456 w 1148968"/>
                <a:gd name="connsiteY0" fmla="*/ 412804 h 420292"/>
                <a:gd name="connsiteX1" fmla="*/ 192850 w 1148968"/>
                <a:gd name="connsiteY1" fmla="*/ 25177 h 420292"/>
                <a:gd name="connsiteX2" fmla="*/ 683747 w 1148968"/>
                <a:gd name="connsiteY2" fmla="*/ 35282 h 420292"/>
                <a:gd name="connsiteX3" fmla="*/ 1052716 w 1148968"/>
                <a:gd name="connsiteY3" fmla="*/ 83408 h 420292"/>
                <a:gd name="connsiteX4" fmla="*/ 1148968 w 1148968"/>
                <a:gd name="connsiteY4" fmla="*/ 420292 h 420292"/>
                <a:gd name="connsiteX5" fmla="*/ 1148968 w 1148968"/>
                <a:gd name="connsiteY5" fmla="*/ 420292 h 420292"/>
                <a:gd name="connsiteX0" fmla="*/ 456 w 1148968"/>
                <a:gd name="connsiteY0" fmla="*/ 415192 h 422680"/>
                <a:gd name="connsiteX1" fmla="*/ 192850 w 1148968"/>
                <a:gd name="connsiteY1" fmla="*/ 27565 h 422680"/>
                <a:gd name="connsiteX2" fmla="*/ 683747 w 1148968"/>
                <a:gd name="connsiteY2" fmla="*/ 37670 h 422680"/>
                <a:gd name="connsiteX3" fmla="*/ 1003568 w 1148968"/>
                <a:gd name="connsiteY3" fmla="*/ 149078 h 422680"/>
                <a:gd name="connsiteX4" fmla="*/ 1148968 w 1148968"/>
                <a:gd name="connsiteY4" fmla="*/ 422680 h 422680"/>
                <a:gd name="connsiteX5" fmla="*/ 1148968 w 1148968"/>
                <a:gd name="connsiteY5" fmla="*/ 422680 h 422680"/>
                <a:gd name="connsiteX0" fmla="*/ 456 w 1149433"/>
                <a:gd name="connsiteY0" fmla="*/ 415192 h 696906"/>
                <a:gd name="connsiteX1" fmla="*/ 192850 w 1149433"/>
                <a:gd name="connsiteY1" fmla="*/ 27565 h 696906"/>
                <a:gd name="connsiteX2" fmla="*/ 683747 w 1149433"/>
                <a:gd name="connsiteY2" fmla="*/ 37670 h 696906"/>
                <a:gd name="connsiteX3" fmla="*/ 1003568 w 1149433"/>
                <a:gd name="connsiteY3" fmla="*/ 149078 h 696906"/>
                <a:gd name="connsiteX4" fmla="*/ 1148968 w 1149433"/>
                <a:gd name="connsiteY4" fmla="*/ 422680 h 696906"/>
                <a:gd name="connsiteX5" fmla="*/ 961052 w 1149433"/>
                <a:gd name="connsiteY5" fmla="*/ 696906 h 696906"/>
                <a:gd name="connsiteX0" fmla="*/ 456 w 1022110"/>
                <a:gd name="connsiteY0" fmla="*/ 415192 h 696906"/>
                <a:gd name="connsiteX1" fmla="*/ 192850 w 1022110"/>
                <a:gd name="connsiteY1" fmla="*/ 27565 h 696906"/>
                <a:gd name="connsiteX2" fmla="*/ 683747 w 1022110"/>
                <a:gd name="connsiteY2" fmla="*/ 37670 h 696906"/>
                <a:gd name="connsiteX3" fmla="*/ 1003568 w 1022110"/>
                <a:gd name="connsiteY3" fmla="*/ 149078 h 696906"/>
                <a:gd name="connsiteX4" fmla="*/ 981289 w 1022110"/>
                <a:gd name="connsiteY4" fmla="*/ 406859 h 696906"/>
                <a:gd name="connsiteX5" fmla="*/ 961052 w 1022110"/>
                <a:gd name="connsiteY5" fmla="*/ 696906 h 696906"/>
                <a:gd name="connsiteX0" fmla="*/ 456 w 1000030"/>
                <a:gd name="connsiteY0" fmla="*/ 412436 h 694150"/>
                <a:gd name="connsiteX1" fmla="*/ 192850 w 1000030"/>
                <a:gd name="connsiteY1" fmla="*/ 24809 h 694150"/>
                <a:gd name="connsiteX2" fmla="*/ 683747 w 1000030"/>
                <a:gd name="connsiteY2" fmla="*/ 34914 h 694150"/>
                <a:gd name="connsiteX3" fmla="*/ 876364 w 1000030"/>
                <a:gd name="connsiteY3" fmla="*/ 72493 h 694150"/>
                <a:gd name="connsiteX4" fmla="*/ 981289 w 1000030"/>
                <a:gd name="connsiteY4" fmla="*/ 404103 h 694150"/>
                <a:gd name="connsiteX5" fmla="*/ 961052 w 1000030"/>
                <a:gd name="connsiteY5" fmla="*/ 694150 h 694150"/>
                <a:gd name="connsiteX0" fmla="*/ 456 w 984624"/>
                <a:gd name="connsiteY0" fmla="*/ 412436 h 694150"/>
                <a:gd name="connsiteX1" fmla="*/ 192850 w 984624"/>
                <a:gd name="connsiteY1" fmla="*/ 24809 h 694150"/>
                <a:gd name="connsiteX2" fmla="*/ 683747 w 984624"/>
                <a:gd name="connsiteY2" fmla="*/ 34914 h 694150"/>
                <a:gd name="connsiteX3" fmla="*/ 876364 w 984624"/>
                <a:gd name="connsiteY3" fmla="*/ 72493 h 694150"/>
                <a:gd name="connsiteX4" fmla="*/ 981289 w 984624"/>
                <a:gd name="connsiteY4" fmla="*/ 404103 h 694150"/>
                <a:gd name="connsiteX5" fmla="*/ 961052 w 984624"/>
                <a:gd name="connsiteY5" fmla="*/ 694150 h 694150"/>
                <a:gd name="connsiteX0" fmla="*/ 456 w 961052"/>
                <a:gd name="connsiteY0" fmla="*/ 412436 h 694150"/>
                <a:gd name="connsiteX1" fmla="*/ 192850 w 961052"/>
                <a:gd name="connsiteY1" fmla="*/ 24809 h 694150"/>
                <a:gd name="connsiteX2" fmla="*/ 683747 w 961052"/>
                <a:gd name="connsiteY2" fmla="*/ 34914 h 694150"/>
                <a:gd name="connsiteX3" fmla="*/ 876364 w 961052"/>
                <a:gd name="connsiteY3" fmla="*/ 72493 h 694150"/>
                <a:gd name="connsiteX4" fmla="*/ 961052 w 961052"/>
                <a:gd name="connsiteY4" fmla="*/ 694150 h 694150"/>
                <a:gd name="connsiteX0" fmla="*/ 456 w 961052"/>
                <a:gd name="connsiteY0" fmla="*/ 420126 h 701840"/>
                <a:gd name="connsiteX1" fmla="*/ 192850 w 961052"/>
                <a:gd name="connsiteY1" fmla="*/ 32499 h 701840"/>
                <a:gd name="connsiteX2" fmla="*/ 683747 w 961052"/>
                <a:gd name="connsiteY2" fmla="*/ 42604 h 701840"/>
                <a:gd name="connsiteX3" fmla="*/ 934184 w 961052"/>
                <a:gd name="connsiteY3" fmla="*/ 264758 h 701840"/>
                <a:gd name="connsiteX4" fmla="*/ 961052 w 961052"/>
                <a:gd name="connsiteY4" fmla="*/ 701840 h 701840"/>
                <a:gd name="connsiteX0" fmla="*/ 456 w 956098"/>
                <a:gd name="connsiteY0" fmla="*/ 420128 h 680747"/>
                <a:gd name="connsiteX1" fmla="*/ 192850 w 956098"/>
                <a:gd name="connsiteY1" fmla="*/ 32501 h 680747"/>
                <a:gd name="connsiteX2" fmla="*/ 683747 w 956098"/>
                <a:gd name="connsiteY2" fmla="*/ 42606 h 680747"/>
                <a:gd name="connsiteX3" fmla="*/ 934184 w 956098"/>
                <a:gd name="connsiteY3" fmla="*/ 264760 h 680747"/>
                <a:gd name="connsiteX4" fmla="*/ 955270 w 956098"/>
                <a:gd name="connsiteY4" fmla="*/ 680748 h 680747"/>
                <a:gd name="connsiteX0" fmla="*/ 456 w 961609"/>
                <a:gd name="connsiteY0" fmla="*/ 420128 h 680749"/>
                <a:gd name="connsiteX1" fmla="*/ 192850 w 961609"/>
                <a:gd name="connsiteY1" fmla="*/ 32501 h 680749"/>
                <a:gd name="connsiteX2" fmla="*/ 683747 w 961609"/>
                <a:gd name="connsiteY2" fmla="*/ 42606 h 680749"/>
                <a:gd name="connsiteX3" fmla="*/ 934184 w 961609"/>
                <a:gd name="connsiteY3" fmla="*/ 264760 h 680749"/>
                <a:gd name="connsiteX4" fmla="*/ 955270 w 961609"/>
                <a:gd name="connsiteY4" fmla="*/ 680748 h 68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609" h="680749">
                  <a:moveTo>
                    <a:pt x="456" y="420128"/>
                  </a:moveTo>
                  <a:cubicBezTo>
                    <a:pt x="-6544" y="194931"/>
                    <a:pt x="67404" y="90148"/>
                    <a:pt x="192850" y="32501"/>
                  </a:cubicBezTo>
                  <a:cubicBezTo>
                    <a:pt x="318296" y="-25146"/>
                    <a:pt x="560191" y="3896"/>
                    <a:pt x="683747" y="42606"/>
                  </a:cubicBezTo>
                  <a:cubicBezTo>
                    <a:pt x="807303" y="81316"/>
                    <a:pt x="888930" y="158403"/>
                    <a:pt x="934184" y="264760"/>
                  </a:cubicBezTo>
                  <a:cubicBezTo>
                    <a:pt x="979438" y="371117"/>
                    <a:pt x="954973" y="503774"/>
                    <a:pt x="955270" y="680748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10604381" y="4627642"/>
                  <a:ext cx="707886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〈"/>
                            <m:endChr m:val="〉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04381" y="4627642"/>
                  <a:ext cx="707886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Rectangle 32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11.1</a:t>
            </a:r>
            <a:endParaRPr lang="en-US" sz="1600" dirty="0">
              <a:solidFill>
                <a:srgbClr val="FFC0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58617" y="1195117"/>
            <a:ext cx="9391671" cy="3000821"/>
            <a:chOff x="258617" y="1195117"/>
            <a:chExt cx="9391671" cy="3000821"/>
          </a:xfrm>
        </p:grpSpPr>
        <p:sp>
          <p:nvSpPr>
            <p:cNvPr id="7" name="Rectangle 6"/>
            <p:cNvSpPr/>
            <p:nvPr/>
          </p:nvSpPr>
          <p:spPr>
            <a:xfrm>
              <a:off x="7294418" y="2524991"/>
              <a:ext cx="2355870" cy="13923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58617" y="1195117"/>
              <a:ext cx="7302288" cy="300082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C000"/>
                  </a:solidFill>
                </a:rPr>
                <a:t>Check-in 11.1</a:t>
              </a:r>
              <a:endParaRPr lang="en-US" sz="2400" dirty="0">
                <a:solidFill>
                  <a:srgbClr val="FFC000"/>
                </a:solidFill>
              </a:endParaRPr>
            </a:p>
            <a:p>
              <a:pPr>
                <a:spcBef>
                  <a:spcPts val="600"/>
                </a:spcBef>
              </a:pPr>
              <a:r>
                <a:rPr lang="en-US" sz="2000" dirty="0" smtClean="0"/>
                <a:t>Implementations of the Recursion Theorem have two parts,</a:t>
              </a:r>
              <a:br>
                <a:rPr lang="en-US" sz="2000" dirty="0" smtClean="0"/>
              </a:br>
              <a:r>
                <a:rPr lang="en-US" sz="2000" dirty="0" smtClean="0"/>
                <a:t>a </a:t>
              </a:r>
              <a:r>
                <a:rPr lang="en-US" sz="2000" u="sng" dirty="0" smtClean="0"/>
                <a:t>Template</a:t>
              </a:r>
              <a:r>
                <a:rPr lang="en-US" sz="2000" dirty="0" smtClean="0"/>
                <a:t> and an </a:t>
              </a:r>
              <a:r>
                <a:rPr lang="en-US" sz="2000" u="sng" dirty="0" smtClean="0"/>
                <a:t>Action</a:t>
              </a:r>
              <a:r>
                <a:rPr lang="en-US" sz="2000" dirty="0" smtClean="0"/>
                <a:t>.  In the TM and English implementations, which is the </a:t>
              </a:r>
              <a:r>
                <a:rPr lang="en-US" sz="2000" u="sng" dirty="0" smtClean="0"/>
                <a:t>Action</a:t>
              </a:r>
              <a:r>
                <a:rPr lang="en-US" sz="2000" dirty="0" smtClean="0"/>
                <a:t> part?</a:t>
              </a:r>
            </a:p>
            <a:p>
              <a:pPr marL="457200" indent="-457200">
                <a:spcBef>
                  <a:spcPts val="600"/>
                </a:spcBef>
                <a:buAutoNum type="alphaLcParenBoth"/>
              </a:pPr>
              <a:r>
                <a:rPr lang="en-US" sz="2000" dirty="0" smtClean="0"/>
                <a:t>A and the upper phrase</a:t>
              </a:r>
            </a:p>
            <a:p>
              <a:pPr marL="457200" indent="-457200">
                <a:spcBef>
                  <a:spcPts val="600"/>
                </a:spcBef>
                <a:buAutoNum type="alphaLcParenBoth"/>
              </a:pPr>
              <a:r>
                <a:rPr lang="en-US" sz="2000" dirty="0" smtClean="0"/>
                <a:t>A and the lower phrase</a:t>
              </a:r>
            </a:p>
            <a:p>
              <a:pPr marL="457200" indent="-457200">
                <a:spcBef>
                  <a:spcPts val="600"/>
                </a:spcBef>
                <a:buAutoNum type="alphaLcParenBoth"/>
              </a:pPr>
              <a:r>
                <a:rPr lang="en-US" sz="2000" dirty="0" smtClean="0"/>
                <a:t>B and the upper phrase</a:t>
              </a:r>
            </a:p>
            <a:p>
              <a:pPr marL="457200" indent="-457200">
                <a:spcBef>
                  <a:spcPts val="600"/>
                </a:spcBef>
                <a:buAutoNum type="alphaLcParenBoth"/>
              </a:pPr>
              <a:r>
                <a:rPr lang="en-US" sz="2000" dirty="0" smtClean="0"/>
                <a:t>B and the lower phrase.</a:t>
              </a:r>
              <a:endParaRPr lang="en-US" sz="20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258617" y="6000306"/>
            <a:ext cx="5917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Note on Pset Problem 6:  Don’t need to worry about quoting.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78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/>
      <p:bldP spid="33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Recursion Theorem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6" y="1363579"/>
                <a:ext cx="8031141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A compiler which implements “compute your own description” for a TM.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Theorem:  </a:t>
                </a:r>
                <a:r>
                  <a:rPr lang="en-US" sz="2400" dirty="0" smtClean="0"/>
                  <a:t>For any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 smtClean="0"/>
                  <a:t> there is a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/>
                  <a:t> where for all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R on input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/>
                  <a:t> operates in the same way as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 smtClean="0"/>
                  <a:t> 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363579"/>
                <a:ext cx="8031141" cy="1292662"/>
              </a:xfrm>
              <a:prstGeom prst="rect">
                <a:avLst/>
              </a:prstGeom>
              <a:blipFill>
                <a:blip r:embed="rId2"/>
                <a:stretch>
                  <a:fillRect l="-1138" t="-2830" b="-9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97572" y="2964266"/>
                <a:ext cx="5697514" cy="196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Proof of Theorem: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 has three parts: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,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 smtClean="0"/>
                  <a:t> is given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〈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𝐵𝑇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〉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 “1.  Compute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000" dirty="0" smtClean="0"/>
                  <a:t>(tape contents after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) to get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           2.  Combine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𝐵𝑇</m:t>
                    </m:r>
                  </m:oMath>
                </a14:m>
                <a:r>
                  <a:rPr lang="en-US" sz="2000" dirty="0" smtClean="0"/>
                  <a:t> to get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𝐴𝐵𝑇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.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3.  Pass control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 smtClean="0"/>
                  <a:t> 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r>
                  <a:rPr lang="en-US" sz="2000" dirty="0" smtClean="0"/>
                  <a:t>.”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72" y="2964266"/>
                <a:ext cx="5697514" cy="1967013"/>
              </a:xfrm>
              <a:prstGeom prst="rect">
                <a:avLst/>
              </a:prstGeom>
              <a:blipFill>
                <a:blip r:embed="rId3"/>
                <a:stretch>
                  <a:fillRect l="-1178" t="-1548" b="-4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447683" y="3482945"/>
                <a:ext cx="881266" cy="4953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〈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〉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683" y="3482945"/>
                <a:ext cx="881266" cy="495328"/>
              </a:xfrm>
              <a:prstGeom prst="rect">
                <a:avLst/>
              </a:prstGeom>
              <a:blipFill>
                <a:blip r:embed="rId4"/>
                <a:stretch>
                  <a:fillRect b="-10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7328949" y="3482945"/>
                <a:ext cx="120610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 smtClean="0"/>
                  <a:t>Compute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 smtClean="0"/>
                  <a:t> from tape</a:t>
                </a:r>
                <a:endParaRPr lang="en-US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949" y="3482945"/>
                <a:ext cx="1206106" cy="584775"/>
              </a:xfrm>
              <a:prstGeom prst="rect">
                <a:avLst/>
              </a:prstGeom>
              <a:blipFill>
                <a:blip r:embed="rId5"/>
                <a:stretch>
                  <a:fillRect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10493056" y="3246635"/>
                <a:ext cx="6994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〈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𝐵𝑇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3056" y="3246635"/>
                <a:ext cx="699487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0398603" y="3246635"/>
                <a:ext cx="130016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8603" y="3246635"/>
                <a:ext cx="130016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633327" y="5187591"/>
            <a:ext cx="90174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Moral: 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You can use “compute your own description” </a:t>
            </a:r>
            <a:b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 describing TMs.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316639" y="2711824"/>
            <a:ext cx="5833918" cy="1348423"/>
            <a:chOff x="6316639" y="2711824"/>
            <a:chExt cx="5833918" cy="1348423"/>
          </a:xfrm>
        </p:grpSpPr>
        <p:sp>
          <p:nvSpPr>
            <p:cNvPr id="13" name="Rectangle 12"/>
            <p:cNvSpPr/>
            <p:nvPr/>
          </p:nvSpPr>
          <p:spPr>
            <a:xfrm>
              <a:off x="6316639" y="3078070"/>
              <a:ext cx="3197475" cy="9821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7628092" y="2711824"/>
                  <a:ext cx="413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8092" y="2711824"/>
                  <a:ext cx="413382" cy="400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/>
            <p:cNvCxnSpPr/>
            <p:nvPr/>
          </p:nvCxnSpPr>
          <p:spPr>
            <a:xfrm flipH="1" flipV="1">
              <a:off x="7338342" y="3078071"/>
              <a:ext cx="7056" cy="98217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7687413" y="3057304"/>
                  <a:ext cx="61856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7413" y="3057304"/>
                  <a:ext cx="618564" cy="4001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6453042" y="3077273"/>
                  <a:ext cx="60260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3042" y="3077273"/>
                  <a:ext cx="602606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/>
            <p:cNvCxnSpPr/>
            <p:nvPr/>
          </p:nvCxnSpPr>
          <p:spPr>
            <a:xfrm>
              <a:off x="7024150" y="3249084"/>
              <a:ext cx="667895" cy="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 flipV="1">
              <a:off x="8551504" y="3078071"/>
              <a:ext cx="7056" cy="98217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>
                <a:xfrm>
                  <a:off x="8952487" y="3063777"/>
                  <a:ext cx="40030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52487" y="3063777"/>
                  <a:ext cx="400302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/>
            <p:cNvCxnSpPr/>
            <p:nvPr/>
          </p:nvCxnSpPr>
          <p:spPr>
            <a:xfrm>
              <a:off x="8226345" y="3249084"/>
              <a:ext cx="667895" cy="0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/>
            <p:cNvSpPr/>
            <p:nvPr/>
          </p:nvSpPr>
          <p:spPr>
            <a:xfrm>
              <a:off x="9946814" y="3231118"/>
              <a:ext cx="2203743" cy="427703"/>
            </a:xfrm>
            <a:custGeom>
              <a:avLst/>
              <a:gdLst>
                <a:gd name="connsiteX0" fmla="*/ 0 w 2743200"/>
                <a:gd name="connsiteY0" fmla="*/ 0 h 373912"/>
                <a:gd name="connsiteX1" fmla="*/ 2743200 w 2743200"/>
                <a:gd name="connsiteY1" fmla="*/ 0 h 373912"/>
                <a:gd name="connsiteX2" fmla="*/ 2743200 w 2743200"/>
                <a:gd name="connsiteY2" fmla="*/ 373912 h 373912"/>
                <a:gd name="connsiteX3" fmla="*/ 0 w 2743200"/>
                <a:gd name="connsiteY3" fmla="*/ 373912 h 373912"/>
                <a:gd name="connsiteX4" fmla="*/ 0 w 2743200"/>
                <a:gd name="connsiteY4" fmla="*/ 0 h 373912"/>
                <a:gd name="connsiteX0" fmla="*/ 2743200 w 2834640"/>
                <a:gd name="connsiteY0" fmla="*/ 0 h 373912"/>
                <a:gd name="connsiteX1" fmla="*/ 2743200 w 2834640"/>
                <a:gd name="connsiteY1" fmla="*/ 373912 h 373912"/>
                <a:gd name="connsiteX2" fmla="*/ 0 w 2834640"/>
                <a:gd name="connsiteY2" fmla="*/ 373912 h 373912"/>
                <a:gd name="connsiteX3" fmla="*/ 0 w 2834640"/>
                <a:gd name="connsiteY3" fmla="*/ 0 h 373912"/>
                <a:gd name="connsiteX4" fmla="*/ 2834640 w 2834640"/>
                <a:gd name="connsiteY4" fmla="*/ 91440 h 373912"/>
                <a:gd name="connsiteX0" fmla="*/ 2743200 w 2753677"/>
                <a:gd name="connsiteY0" fmla="*/ 0 h 373912"/>
                <a:gd name="connsiteX1" fmla="*/ 2743200 w 2753677"/>
                <a:gd name="connsiteY1" fmla="*/ 373912 h 373912"/>
                <a:gd name="connsiteX2" fmla="*/ 0 w 2753677"/>
                <a:gd name="connsiteY2" fmla="*/ 373912 h 373912"/>
                <a:gd name="connsiteX3" fmla="*/ 0 w 2753677"/>
                <a:gd name="connsiteY3" fmla="*/ 0 h 373912"/>
                <a:gd name="connsiteX4" fmla="*/ 2753677 w 2753677"/>
                <a:gd name="connsiteY4" fmla="*/ 952 h 373912"/>
                <a:gd name="connsiteX0" fmla="*/ 2743200 w 2744152"/>
                <a:gd name="connsiteY0" fmla="*/ 3811 h 377723"/>
                <a:gd name="connsiteX1" fmla="*/ 2743200 w 2744152"/>
                <a:gd name="connsiteY1" fmla="*/ 377723 h 377723"/>
                <a:gd name="connsiteX2" fmla="*/ 0 w 2744152"/>
                <a:gd name="connsiteY2" fmla="*/ 377723 h 377723"/>
                <a:gd name="connsiteX3" fmla="*/ 0 w 2744152"/>
                <a:gd name="connsiteY3" fmla="*/ 3811 h 377723"/>
                <a:gd name="connsiteX4" fmla="*/ 2744152 w 2744152"/>
                <a:gd name="connsiteY4" fmla="*/ 0 h 377723"/>
                <a:gd name="connsiteX0" fmla="*/ 2743200 w 2744152"/>
                <a:gd name="connsiteY0" fmla="*/ 0 h 373912"/>
                <a:gd name="connsiteX1" fmla="*/ 2743200 w 2744152"/>
                <a:gd name="connsiteY1" fmla="*/ 373912 h 373912"/>
                <a:gd name="connsiteX2" fmla="*/ 0 w 2744152"/>
                <a:gd name="connsiteY2" fmla="*/ 373912 h 373912"/>
                <a:gd name="connsiteX3" fmla="*/ 0 w 2744152"/>
                <a:gd name="connsiteY3" fmla="*/ 0 h 373912"/>
                <a:gd name="connsiteX4" fmla="*/ 2744152 w 2744152"/>
                <a:gd name="connsiteY4" fmla="*/ 951 h 373912"/>
                <a:gd name="connsiteX0" fmla="*/ 2743200 w 2743200"/>
                <a:gd name="connsiteY0" fmla="*/ 0 h 373912"/>
                <a:gd name="connsiteX1" fmla="*/ 2743200 w 2743200"/>
                <a:gd name="connsiteY1" fmla="*/ 373912 h 373912"/>
                <a:gd name="connsiteX2" fmla="*/ 0 w 2743200"/>
                <a:gd name="connsiteY2" fmla="*/ 373912 h 373912"/>
                <a:gd name="connsiteX3" fmla="*/ 0 w 2743200"/>
                <a:gd name="connsiteY3" fmla="*/ 0 h 373912"/>
                <a:gd name="connsiteX4" fmla="*/ 2696527 w 2743200"/>
                <a:gd name="connsiteY4" fmla="*/ 951 h 373912"/>
                <a:gd name="connsiteX0" fmla="*/ 2795587 w 2795587"/>
                <a:gd name="connsiteY0" fmla="*/ 0 h 373912"/>
                <a:gd name="connsiteX1" fmla="*/ 2743200 w 2795587"/>
                <a:gd name="connsiteY1" fmla="*/ 373912 h 373912"/>
                <a:gd name="connsiteX2" fmla="*/ 0 w 2795587"/>
                <a:gd name="connsiteY2" fmla="*/ 373912 h 373912"/>
                <a:gd name="connsiteX3" fmla="*/ 0 w 2795587"/>
                <a:gd name="connsiteY3" fmla="*/ 0 h 373912"/>
                <a:gd name="connsiteX4" fmla="*/ 2696527 w 2795587"/>
                <a:gd name="connsiteY4" fmla="*/ 951 h 373912"/>
                <a:gd name="connsiteX0" fmla="*/ 2743200 w 2743200"/>
                <a:gd name="connsiteY0" fmla="*/ 373912 h 373912"/>
                <a:gd name="connsiteX1" fmla="*/ 0 w 2743200"/>
                <a:gd name="connsiteY1" fmla="*/ 373912 h 373912"/>
                <a:gd name="connsiteX2" fmla="*/ 0 w 2743200"/>
                <a:gd name="connsiteY2" fmla="*/ 0 h 373912"/>
                <a:gd name="connsiteX3" fmla="*/ 2696527 w 2743200"/>
                <a:gd name="connsiteY3" fmla="*/ 951 h 373912"/>
                <a:gd name="connsiteX0" fmla="*/ 2743200 w 2743200"/>
                <a:gd name="connsiteY0" fmla="*/ 377724 h 377724"/>
                <a:gd name="connsiteX1" fmla="*/ 0 w 2743200"/>
                <a:gd name="connsiteY1" fmla="*/ 377724 h 377724"/>
                <a:gd name="connsiteX2" fmla="*/ 0 w 2743200"/>
                <a:gd name="connsiteY2" fmla="*/ 3812 h 377724"/>
                <a:gd name="connsiteX3" fmla="*/ 2606040 w 2743200"/>
                <a:gd name="connsiteY3" fmla="*/ 0 h 377724"/>
                <a:gd name="connsiteX0" fmla="*/ 2743200 w 2743200"/>
                <a:gd name="connsiteY0" fmla="*/ 373912 h 373912"/>
                <a:gd name="connsiteX1" fmla="*/ 0 w 2743200"/>
                <a:gd name="connsiteY1" fmla="*/ 373912 h 373912"/>
                <a:gd name="connsiteX2" fmla="*/ 0 w 2743200"/>
                <a:gd name="connsiteY2" fmla="*/ 0 h 373912"/>
                <a:gd name="connsiteX3" fmla="*/ 2606040 w 2743200"/>
                <a:gd name="connsiteY3" fmla="*/ 950 h 373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200" h="373912">
                  <a:moveTo>
                    <a:pt x="2743200" y="373912"/>
                  </a:moveTo>
                  <a:lnTo>
                    <a:pt x="0" y="373912"/>
                  </a:lnTo>
                  <a:lnTo>
                    <a:pt x="0" y="0"/>
                  </a:lnTo>
                  <a:lnTo>
                    <a:pt x="2606040" y="95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9122731" y="2821758"/>
              <a:ext cx="1056067" cy="409851"/>
            </a:xfrm>
            <a:custGeom>
              <a:avLst/>
              <a:gdLst>
                <a:gd name="connsiteX0" fmla="*/ 61950 w 1297192"/>
                <a:gd name="connsiteY0" fmla="*/ 225969 h 386390"/>
                <a:gd name="connsiteX1" fmla="*/ 77992 w 1297192"/>
                <a:gd name="connsiteY1" fmla="*/ 33464 h 386390"/>
                <a:gd name="connsiteX2" fmla="*/ 831971 w 1297192"/>
                <a:gd name="connsiteY2" fmla="*/ 1380 h 386390"/>
                <a:gd name="connsiteX3" fmla="*/ 1200940 w 1297192"/>
                <a:gd name="connsiteY3" fmla="*/ 49506 h 386390"/>
                <a:gd name="connsiteX4" fmla="*/ 1297192 w 1297192"/>
                <a:gd name="connsiteY4" fmla="*/ 386390 h 386390"/>
                <a:gd name="connsiteX5" fmla="*/ 1297192 w 1297192"/>
                <a:gd name="connsiteY5" fmla="*/ 386390 h 386390"/>
                <a:gd name="connsiteX0" fmla="*/ 114219 w 1265622"/>
                <a:gd name="connsiteY0" fmla="*/ 402888 h 402888"/>
                <a:gd name="connsiteX1" fmla="*/ 46422 w 1265622"/>
                <a:gd name="connsiteY1" fmla="*/ 41629 h 402888"/>
                <a:gd name="connsiteX2" fmla="*/ 800401 w 1265622"/>
                <a:gd name="connsiteY2" fmla="*/ 9545 h 402888"/>
                <a:gd name="connsiteX3" fmla="*/ 1169370 w 1265622"/>
                <a:gd name="connsiteY3" fmla="*/ 57671 h 402888"/>
                <a:gd name="connsiteX4" fmla="*/ 1265622 w 1265622"/>
                <a:gd name="connsiteY4" fmla="*/ 394555 h 402888"/>
                <a:gd name="connsiteX5" fmla="*/ 1265622 w 1265622"/>
                <a:gd name="connsiteY5" fmla="*/ 394555 h 402888"/>
                <a:gd name="connsiteX0" fmla="*/ 16441 w 1167844"/>
                <a:gd name="connsiteY0" fmla="*/ 420107 h 420107"/>
                <a:gd name="connsiteX1" fmla="*/ 171252 w 1167844"/>
                <a:gd name="connsiteY1" fmla="*/ 32480 h 420107"/>
                <a:gd name="connsiteX2" fmla="*/ 702623 w 1167844"/>
                <a:gd name="connsiteY2" fmla="*/ 26764 h 420107"/>
                <a:gd name="connsiteX3" fmla="*/ 1071592 w 1167844"/>
                <a:gd name="connsiteY3" fmla="*/ 74890 h 420107"/>
                <a:gd name="connsiteX4" fmla="*/ 1167844 w 1167844"/>
                <a:gd name="connsiteY4" fmla="*/ 411774 h 420107"/>
                <a:gd name="connsiteX5" fmla="*/ 1167844 w 1167844"/>
                <a:gd name="connsiteY5" fmla="*/ 411774 h 420107"/>
                <a:gd name="connsiteX0" fmla="*/ 672 w 1152075"/>
                <a:gd name="connsiteY0" fmla="*/ 420109 h 420109"/>
                <a:gd name="connsiteX1" fmla="*/ 155483 w 1152075"/>
                <a:gd name="connsiteY1" fmla="*/ 32482 h 420109"/>
                <a:gd name="connsiteX2" fmla="*/ 686854 w 1152075"/>
                <a:gd name="connsiteY2" fmla="*/ 26766 h 420109"/>
                <a:gd name="connsiteX3" fmla="*/ 1055823 w 1152075"/>
                <a:gd name="connsiteY3" fmla="*/ 74892 h 420109"/>
                <a:gd name="connsiteX4" fmla="*/ 1152075 w 1152075"/>
                <a:gd name="connsiteY4" fmla="*/ 411776 h 420109"/>
                <a:gd name="connsiteX5" fmla="*/ 1152075 w 1152075"/>
                <a:gd name="connsiteY5" fmla="*/ 411776 h 420109"/>
                <a:gd name="connsiteX0" fmla="*/ 702 w 1149214"/>
                <a:gd name="connsiteY0" fmla="*/ 403129 h 410617"/>
                <a:gd name="connsiteX1" fmla="*/ 152622 w 1149214"/>
                <a:gd name="connsiteY1" fmla="*/ 31323 h 410617"/>
                <a:gd name="connsiteX2" fmla="*/ 683993 w 1149214"/>
                <a:gd name="connsiteY2" fmla="*/ 25607 h 410617"/>
                <a:gd name="connsiteX3" fmla="*/ 1052962 w 1149214"/>
                <a:gd name="connsiteY3" fmla="*/ 73733 h 410617"/>
                <a:gd name="connsiteX4" fmla="*/ 1149214 w 1149214"/>
                <a:gd name="connsiteY4" fmla="*/ 410617 h 410617"/>
                <a:gd name="connsiteX5" fmla="*/ 1149214 w 1149214"/>
                <a:gd name="connsiteY5" fmla="*/ 410617 h 410617"/>
                <a:gd name="connsiteX0" fmla="*/ 401 w 1148913"/>
                <a:gd name="connsiteY0" fmla="*/ 415144 h 422632"/>
                <a:gd name="connsiteX1" fmla="*/ 192795 w 1148913"/>
                <a:gd name="connsiteY1" fmla="*/ 27517 h 422632"/>
                <a:gd name="connsiteX2" fmla="*/ 683692 w 1148913"/>
                <a:gd name="connsiteY2" fmla="*/ 37622 h 422632"/>
                <a:gd name="connsiteX3" fmla="*/ 1052661 w 1148913"/>
                <a:gd name="connsiteY3" fmla="*/ 85748 h 422632"/>
                <a:gd name="connsiteX4" fmla="*/ 1148913 w 1148913"/>
                <a:gd name="connsiteY4" fmla="*/ 422632 h 422632"/>
                <a:gd name="connsiteX5" fmla="*/ 1148913 w 1148913"/>
                <a:gd name="connsiteY5" fmla="*/ 422632 h 422632"/>
                <a:gd name="connsiteX0" fmla="*/ 456 w 1148968"/>
                <a:gd name="connsiteY0" fmla="*/ 412804 h 420292"/>
                <a:gd name="connsiteX1" fmla="*/ 192850 w 1148968"/>
                <a:gd name="connsiteY1" fmla="*/ 25177 h 420292"/>
                <a:gd name="connsiteX2" fmla="*/ 683747 w 1148968"/>
                <a:gd name="connsiteY2" fmla="*/ 35282 h 420292"/>
                <a:gd name="connsiteX3" fmla="*/ 1052716 w 1148968"/>
                <a:gd name="connsiteY3" fmla="*/ 83408 h 420292"/>
                <a:gd name="connsiteX4" fmla="*/ 1148968 w 1148968"/>
                <a:gd name="connsiteY4" fmla="*/ 420292 h 420292"/>
                <a:gd name="connsiteX5" fmla="*/ 1148968 w 1148968"/>
                <a:gd name="connsiteY5" fmla="*/ 420292 h 420292"/>
                <a:gd name="connsiteX0" fmla="*/ 456 w 1148968"/>
                <a:gd name="connsiteY0" fmla="*/ 415192 h 422680"/>
                <a:gd name="connsiteX1" fmla="*/ 192850 w 1148968"/>
                <a:gd name="connsiteY1" fmla="*/ 27565 h 422680"/>
                <a:gd name="connsiteX2" fmla="*/ 683747 w 1148968"/>
                <a:gd name="connsiteY2" fmla="*/ 37670 h 422680"/>
                <a:gd name="connsiteX3" fmla="*/ 1003568 w 1148968"/>
                <a:gd name="connsiteY3" fmla="*/ 149078 h 422680"/>
                <a:gd name="connsiteX4" fmla="*/ 1148968 w 1148968"/>
                <a:gd name="connsiteY4" fmla="*/ 422680 h 422680"/>
                <a:gd name="connsiteX5" fmla="*/ 1148968 w 1148968"/>
                <a:gd name="connsiteY5" fmla="*/ 422680 h 422680"/>
                <a:gd name="connsiteX0" fmla="*/ 456 w 1149433"/>
                <a:gd name="connsiteY0" fmla="*/ 415192 h 696906"/>
                <a:gd name="connsiteX1" fmla="*/ 192850 w 1149433"/>
                <a:gd name="connsiteY1" fmla="*/ 27565 h 696906"/>
                <a:gd name="connsiteX2" fmla="*/ 683747 w 1149433"/>
                <a:gd name="connsiteY2" fmla="*/ 37670 h 696906"/>
                <a:gd name="connsiteX3" fmla="*/ 1003568 w 1149433"/>
                <a:gd name="connsiteY3" fmla="*/ 149078 h 696906"/>
                <a:gd name="connsiteX4" fmla="*/ 1148968 w 1149433"/>
                <a:gd name="connsiteY4" fmla="*/ 422680 h 696906"/>
                <a:gd name="connsiteX5" fmla="*/ 961052 w 1149433"/>
                <a:gd name="connsiteY5" fmla="*/ 696906 h 696906"/>
                <a:gd name="connsiteX0" fmla="*/ 456 w 1022110"/>
                <a:gd name="connsiteY0" fmla="*/ 415192 h 696906"/>
                <a:gd name="connsiteX1" fmla="*/ 192850 w 1022110"/>
                <a:gd name="connsiteY1" fmla="*/ 27565 h 696906"/>
                <a:gd name="connsiteX2" fmla="*/ 683747 w 1022110"/>
                <a:gd name="connsiteY2" fmla="*/ 37670 h 696906"/>
                <a:gd name="connsiteX3" fmla="*/ 1003568 w 1022110"/>
                <a:gd name="connsiteY3" fmla="*/ 149078 h 696906"/>
                <a:gd name="connsiteX4" fmla="*/ 981289 w 1022110"/>
                <a:gd name="connsiteY4" fmla="*/ 406859 h 696906"/>
                <a:gd name="connsiteX5" fmla="*/ 961052 w 1022110"/>
                <a:gd name="connsiteY5" fmla="*/ 696906 h 696906"/>
                <a:gd name="connsiteX0" fmla="*/ 456 w 1000030"/>
                <a:gd name="connsiteY0" fmla="*/ 412436 h 694150"/>
                <a:gd name="connsiteX1" fmla="*/ 192850 w 1000030"/>
                <a:gd name="connsiteY1" fmla="*/ 24809 h 694150"/>
                <a:gd name="connsiteX2" fmla="*/ 683747 w 1000030"/>
                <a:gd name="connsiteY2" fmla="*/ 34914 h 694150"/>
                <a:gd name="connsiteX3" fmla="*/ 876364 w 1000030"/>
                <a:gd name="connsiteY3" fmla="*/ 72493 h 694150"/>
                <a:gd name="connsiteX4" fmla="*/ 981289 w 1000030"/>
                <a:gd name="connsiteY4" fmla="*/ 404103 h 694150"/>
                <a:gd name="connsiteX5" fmla="*/ 961052 w 1000030"/>
                <a:gd name="connsiteY5" fmla="*/ 694150 h 694150"/>
                <a:gd name="connsiteX0" fmla="*/ 456 w 984624"/>
                <a:gd name="connsiteY0" fmla="*/ 412436 h 694150"/>
                <a:gd name="connsiteX1" fmla="*/ 192850 w 984624"/>
                <a:gd name="connsiteY1" fmla="*/ 24809 h 694150"/>
                <a:gd name="connsiteX2" fmla="*/ 683747 w 984624"/>
                <a:gd name="connsiteY2" fmla="*/ 34914 h 694150"/>
                <a:gd name="connsiteX3" fmla="*/ 876364 w 984624"/>
                <a:gd name="connsiteY3" fmla="*/ 72493 h 694150"/>
                <a:gd name="connsiteX4" fmla="*/ 981289 w 984624"/>
                <a:gd name="connsiteY4" fmla="*/ 404103 h 694150"/>
                <a:gd name="connsiteX5" fmla="*/ 961052 w 984624"/>
                <a:gd name="connsiteY5" fmla="*/ 694150 h 694150"/>
                <a:gd name="connsiteX0" fmla="*/ 456 w 961052"/>
                <a:gd name="connsiteY0" fmla="*/ 412436 h 694150"/>
                <a:gd name="connsiteX1" fmla="*/ 192850 w 961052"/>
                <a:gd name="connsiteY1" fmla="*/ 24809 h 694150"/>
                <a:gd name="connsiteX2" fmla="*/ 683747 w 961052"/>
                <a:gd name="connsiteY2" fmla="*/ 34914 h 694150"/>
                <a:gd name="connsiteX3" fmla="*/ 876364 w 961052"/>
                <a:gd name="connsiteY3" fmla="*/ 72493 h 694150"/>
                <a:gd name="connsiteX4" fmla="*/ 961052 w 961052"/>
                <a:gd name="connsiteY4" fmla="*/ 694150 h 694150"/>
                <a:gd name="connsiteX0" fmla="*/ 456 w 961052"/>
                <a:gd name="connsiteY0" fmla="*/ 420126 h 701840"/>
                <a:gd name="connsiteX1" fmla="*/ 192850 w 961052"/>
                <a:gd name="connsiteY1" fmla="*/ 32499 h 701840"/>
                <a:gd name="connsiteX2" fmla="*/ 683747 w 961052"/>
                <a:gd name="connsiteY2" fmla="*/ 42604 h 701840"/>
                <a:gd name="connsiteX3" fmla="*/ 934184 w 961052"/>
                <a:gd name="connsiteY3" fmla="*/ 264758 h 701840"/>
                <a:gd name="connsiteX4" fmla="*/ 961052 w 961052"/>
                <a:gd name="connsiteY4" fmla="*/ 701840 h 701840"/>
                <a:gd name="connsiteX0" fmla="*/ 456 w 956098"/>
                <a:gd name="connsiteY0" fmla="*/ 420128 h 680747"/>
                <a:gd name="connsiteX1" fmla="*/ 192850 w 956098"/>
                <a:gd name="connsiteY1" fmla="*/ 32501 h 680747"/>
                <a:gd name="connsiteX2" fmla="*/ 683747 w 956098"/>
                <a:gd name="connsiteY2" fmla="*/ 42606 h 680747"/>
                <a:gd name="connsiteX3" fmla="*/ 934184 w 956098"/>
                <a:gd name="connsiteY3" fmla="*/ 264760 h 680747"/>
                <a:gd name="connsiteX4" fmla="*/ 955270 w 956098"/>
                <a:gd name="connsiteY4" fmla="*/ 680748 h 680747"/>
                <a:gd name="connsiteX0" fmla="*/ 456 w 961609"/>
                <a:gd name="connsiteY0" fmla="*/ 420128 h 680749"/>
                <a:gd name="connsiteX1" fmla="*/ 192850 w 961609"/>
                <a:gd name="connsiteY1" fmla="*/ 32501 h 680749"/>
                <a:gd name="connsiteX2" fmla="*/ 683747 w 961609"/>
                <a:gd name="connsiteY2" fmla="*/ 42606 h 680749"/>
                <a:gd name="connsiteX3" fmla="*/ 934184 w 961609"/>
                <a:gd name="connsiteY3" fmla="*/ 264760 h 680749"/>
                <a:gd name="connsiteX4" fmla="*/ 955270 w 961609"/>
                <a:gd name="connsiteY4" fmla="*/ 680748 h 680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609" h="680749">
                  <a:moveTo>
                    <a:pt x="456" y="420128"/>
                  </a:moveTo>
                  <a:cubicBezTo>
                    <a:pt x="-6544" y="194931"/>
                    <a:pt x="67404" y="90148"/>
                    <a:pt x="192850" y="32501"/>
                  </a:cubicBezTo>
                  <a:cubicBezTo>
                    <a:pt x="318296" y="-25146"/>
                    <a:pt x="560191" y="3896"/>
                    <a:pt x="683747" y="42606"/>
                  </a:cubicBezTo>
                  <a:cubicBezTo>
                    <a:pt x="807303" y="81316"/>
                    <a:pt x="888930" y="158403"/>
                    <a:pt x="934184" y="264760"/>
                  </a:cubicBezTo>
                  <a:cubicBezTo>
                    <a:pt x="979438" y="371117"/>
                    <a:pt x="954973" y="503774"/>
                    <a:pt x="955270" y="680748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11.2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611387" y="4225789"/>
                <a:ext cx="4525263" cy="192360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11.2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Can we use the Recursion Theorem to design a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〈"/>
                        <m:endChr m:val="〉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 smtClean="0"/>
                  <a:t> ?</a:t>
                </a:r>
                <a:endParaRPr lang="en-US" sz="2000" dirty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Yes.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No. </a:t>
                </a:r>
                <a:endParaRPr lang="en-US" sz="20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1387" y="4225789"/>
                <a:ext cx="4525263" cy="1923604"/>
              </a:xfrm>
              <a:prstGeom prst="rect">
                <a:avLst/>
              </a:prstGeom>
              <a:blipFill>
                <a:blip r:embed="rId12"/>
                <a:stretch>
                  <a:fillRect l="-1738" t="-1553" b="-4037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10058081" y="3246635"/>
                <a:ext cx="41421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8081" y="3246635"/>
                <a:ext cx="414216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439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0" grpId="0" uiExpand="1" build="p"/>
      <p:bldP spid="29" grpId="0"/>
      <p:bldP spid="35" grpId="0"/>
      <p:bldP spid="33" grpId="0"/>
      <p:bldP spid="34" grpId="0" animBg="1"/>
      <p:bldP spid="6" grpId="0"/>
      <p:bldP spid="38" grpId="0" animBg="1"/>
      <p:bldP spid="39" grpId="0" animBg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4300" y="0"/>
                <a:ext cx="82169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Ex 1:  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undecidable - new proof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" y="0"/>
                <a:ext cx="8216900" cy="707886"/>
              </a:xfrm>
              <a:prstGeom prst="rect">
                <a:avLst/>
              </a:prstGeom>
              <a:blipFill>
                <a:blip r:embed="rId2"/>
                <a:stretch>
                  <a:fillRect l="-593" t="-15517" r="-519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83800" y="1576301"/>
                <a:ext cx="8305396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Theorem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: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tx1"/>
                        </a:solidFill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is not decidable</a:t>
                </a:r>
              </a:p>
              <a:p>
                <a:r>
                  <a:rPr lang="en-US" sz="2400" dirty="0" smtClean="0"/>
                  <a:t>Proof by contradiction:   Assume some TM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decides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Consider the following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/>
                  <a:t> “On input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400" dirty="0" smtClean="0"/>
              </a:p>
              <a:p>
                <a:pPr>
                  <a:spcBef>
                    <a:spcPts val="600"/>
                  </a:spcBef>
                </a:pP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 1.  Get own description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   2.  Use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400" dirty="0" smtClean="0"/>
                  <a:t> on input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400" dirty="0" smtClean="0"/>
                  <a:t> to determine whether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/>
                  <a:t> accepts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 3.  Do </a:t>
                </a:r>
                <a:r>
                  <a:rPr lang="en-US" sz="2400" dirty="0" smtClean="0"/>
                  <a:t>the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opposite of what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says.”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00" y="1576301"/>
                <a:ext cx="8305396" cy="3139321"/>
              </a:xfrm>
              <a:prstGeom prst="rect">
                <a:avLst/>
              </a:prstGeom>
              <a:blipFill>
                <a:blip r:embed="rId3"/>
                <a:stretch>
                  <a:fillRect l="-1175" t="-1553" b="-3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Isosceles Triangle 34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48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uiExpand="1" build="p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" y="0"/>
            <a:ext cx="821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Ex 2:  Fixed-point Theorem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14300" y="1576301"/>
                <a:ext cx="8699500" cy="4031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Theorem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: 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For any computable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,</a:t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there is a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=〈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In other words, consider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to be a program transformation function.  Then for some program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, its behavior is unchanged by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Proof:  Let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/>
                  <a:t> be the following TM.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/>
                  <a:t> “On input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400" dirty="0" smtClean="0"/>
              </a:p>
              <a:p>
                <a:pPr>
                  <a:spcBef>
                    <a:spcPts val="600"/>
                  </a:spcBef>
                </a:pP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 1.  Get own description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   2.  Compute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and call the result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 3.  Simulate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.”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" y="1576301"/>
                <a:ext cx="8699500" cy="4031873"/>
              </a:xfrm>
              <a:prstGeom prst="rect">
                <a:avLst/>
              </a:prstGeom>
              <a:blipFill>
                <a:blip r:embed="rId2"/>
                <a:stretch>
                  <a:fillRect l="-1121" t="-1210" r="-1331" b="-25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04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uiExpand="1" build="p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4300" y="0"/>
                <a:ext cx="82169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Ex 3:   </a:t>
                </a:r>
                <a14:m>
                  <m:oMath xmlns:m="http://schemas.openxmlformats.org/officeDocument/2006/math">
                    <m:r>
                      <a:rPr lang="en-US" sz="4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𝑀𝐼𝑁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T-unrecognizable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" y="0"/>
                <a:ext cx="8216900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83800" y="1284201"/>
                <a:ext cx="11184300" cy="4616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Defn: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is a minimal TM 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Thus, a </a:t>
                </a:r>
                <a:r>
                  <a:rPr lang="en-US" sz="2400" u="sng" dirty="0" smtClean="0">
                    <a:solidFill>
                      <a:schemeClr val="tx1"/>
                    </a:solidFill>
                  </a:rPr>
                  <a:t>minimal TM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has the shortest description among all equivalent TMs.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𝑀𝐼𝑁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a minimal TM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}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b="1" dirty="0" smtClean="0">
                    <a:solidFill>
                      <a:schemeClr val="tx1"/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𝑀𝐼𝑁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is T-unrecognizable.  </a:t>
                </a:r>
              </a:p>
              <a:p>
                <a:r>
                  <a:rPr lang="en-US" sz="2400" dirty="0" smtClean="0"/>
                  <a:t>Proof by contradiction:   Assume some TM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enumerates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𝑀𝐼𝑁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Consider the following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/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/>
                  <a:t> “On input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 1.  Get own description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2.  Run enumerator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 smtClean="0"/>
                  <a:t> until some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 appears,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where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 3.  Simulate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.”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 smtClean="0"/>
                  <a:t>Thus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so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isn’t minimal, but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, contradiction. 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00" y="1284201"/>
                <a:ext cx="11184300" cy="4616648"/>
              </a:xfrm>
              <a:prstGeom prst="rect">
                <a:avLst/>
              </a:prstGeom>
              <a:blipFill>
                <a:blip r:embed="rId3"/>
                <a:stretch>
                  <a:fillRect l="-872" t="-1057" b="-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11.3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472649" y="2439134"/>
                <a:ext cx="4525263" cy="192360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11.3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be an infinite subset of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𝑀𝐼𝑁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.  </a:t>
                </a:r>
                <a:br>
                  <a:rPr lang="en-US" sz="2000" dirty="0" smtClean="0">
                    <a:solidFill>
                      <a:schemeClr val="tx1"/>
                    </a:solidFill>
                  </a:rPr>
                </a:br>
                <a:r>
                  <a:rPr lang="en-US" sz="2000" dirty="0" smtClean="0">
                    <a:solidFill>
                      <a:schemeClr val="tx1"/>
                    </a:solidFill>
                  </a:rPr>
                  <a:t>Is it possible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T-recognizable?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Yes.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No. 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649" y="2439134"/>
                <a:ext cx="4525263" cy="1923604"/>
              </a:xfrm>
              <a:prstGeom prst="rect">
                <a:avLst/>
              </a:prstGeom>
              <a:blipFill>
                <a:blip r:embed="rId4"/>
                <a:stretch>
                  <a:fillRect l="-1738" t="-1553" b="-4037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46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uiExpand="1" build="p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" y="0"/>
            <a:ext cx="821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Other applications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4300" y="1576301"/>
            <a:ext cx="90437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dirty="0" smtClean="0"/>
              <a:t>Computer viruses.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dirty="0" smtClean="0"/>
              <a:t>A true but unprovable mathematical statement due to Kurt Gödel: “</a:t>
            </a:r>
            <a:r>
              <a:rPr lang="en-US" sz="2400" dirty="0"/>
              <a:t>This </a:t>
            </a:r>
            <a:r>
              <a:rPr lang="en-US" sz="2400" dirty="0" smtClean="0"/>
              <a:t>statement </a:t>
            </a:r>
            <a:r>
              <a:rPr lang="en-US" sz="2400" dirty="0"/>
              <a:t>is unprovable.”</a:t>
            </a:r>
            <a:br>
              <a:rPr lang="en-US" sz="2400" dirty="0"/>
            </a:br>
            <a:r>
              <a:rPr lang="en-US" sz="2400" dirty="0"/>
              <a:t> </a:t>
            </a:r>
            <a:endParaRPr lang="en-US" sz="2400" dirty="0" smtClean="0"/>
          </a:p>
          <a:p>
            <a:pPr>
              <a:spcBef>
                <a:spcPts val="1200"/>
              </a:spcBef>
            </a:pPr>
            <a:endParaRPr lang="en-US" sz="2400" dirty="0" smtClean="0"/>
          </a:p>
        </p:txBody>
      </p:sp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8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uiExpand="1" build="p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" y="0"/>
            <a:ext cx="821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Intro to Mathematical Logic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83800" y="1284201"/>
                <a:ext cx="11184300" cy="4596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Goal:  </a:t>
                </a:r>
                <a:r>
                  <a:rPr lang="en-US" sz="2400" dirty="0" smtClean="0"/>
                  <a:t>A mathematical study of mathematical reasoning itself.</a:t>
                </a:r>
              </a:p>
              <a:p>
                <a:r>
                  <a:rPr lang="en-US" sz="2000" dirty="0" smtClean="0"/>
                  <a:t>Formally defines the language of mathematics, mathematical truth, and provability.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Gödel’s First Incompleteness Theorem: 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000" dirty="0" smtClean="0">
                    <a:solidFill>
                      <a:schemeClr val="tx1"/>
                    </a:solidFill>
                  </a:rPr>
                </a:br>
                <a:r>
                  <a:rPr lang="en-US" sz="2000" dirty="0" smtClean="0">
                    <a:solidFill>
                      <a:schemeClr val="tx1"/>
                    </a:solidFill>
                  </a:rPr>
                  <a:t>In any reasonable formal system, some true statements are not provable.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Proof:  We use two properties of formal proofs:</a:t>
                </a:r>
              </a:p>
              <a:p>
                <a:pPr marL="457200" indent="-457200">
                  <a:buFontTx/>
                  <a:buAutoNum type="arabicParenR"/>
                </a:pPr>
                <a:r>
                  <a:rPr lang="en-US" sz="2000" dirty="0">
                    <a:solidFill>
                      <a:schemeClr val="tx1"/>
                    </a:solidFill>
                  </a:rPr>
                  <a:t>Soundness:  If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has a proof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then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is true.</a:t>
                </a:r>
              </a:p>
              <a:p>
                <a:pPr marL="457200" indent="-457200">
                  <a:buAutoNum type="arabicParenR"/>
                </a:pPr>
                <a:r>
                  <a:rPr lang="en-US" sz="2000" dirty="0" err="1" smtClean="0">
                    <a:solidFill>
                      <a:schemeClr val="tx1"/>
                    </a:solidFill>
                  </a:rPr>
                  <a:t>Checkability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:  The language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a proof of statement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decidable.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err="1" smtClean="0">
                    <a:solidFill>
                      <a:schemeClr val="tx1"/>
                    </a:solidFill>
                  </a:rPr>
                  <a:t>Checkability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implies the set of provable statements {〈𝜙〉| 𝜙 has a proof} is T-recognizable.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err="1" smtClean="0"/>
                  <a:t>SImilarly</a:t>
                </a:r>
                <a:r>
                  <a:rPr lang="en-US" sz="2000" dirty="0" smtClean="0"/>
                  <a:t>, if we can always prove 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000" baseline="-25000" dirty="0"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 when it is true, then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000" baseline="-25000" dirty="0"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T-recognizable (false!).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Therefore, some true statements of the form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000" baseline="-25000" dirty="0"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 are unprovable. 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sz="2000" dirty="0" smtClean="0"/>
                  <a:t>Next, we use the Recursion Theorem to give a specific example of a true but unprovable statement.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00" y="1284201"/>
                <a:ext cx="11184300" cy="4596899"/>
              </a:xfrm>
              <a:prstGeom prst="rect">
                <a:avLst/>
              </a:prstGeom>
              <a:blipFill>
                <a:blip r:embed="rId2"/>
                <a:stretch>
                  <a:fillRect l="-872" t="-1061" b="-1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3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uiExpand="1" build="p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" y="0"/>
            <a:ext cx="8216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 True but Unprovable Statement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83799" y="1284201"/>
                <a:ext cx="11760155" cy="4763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Implement Gödel statement </a:t>
                </a:r>
                <a:r>
                  <a:rPr lang="en-US" sz="2400" dirty="0"/>
                  <a:t>“This </a:t>
                </a:r>
                <a:r>
                  <a:rPr lang="en-US" sz="2400" dirty="0" smtClean="0"/>
                  <a:t>statement </a:t>
                </a:r>
                <a:r>
                  <a:rPr lang="en-US" sz="2400" dirty="0"/>
                  <a:t>is unprovable</a:t>
                </a:r>
                <a:r>
                  <a:rPr lang="en-US" sz="2400" dirty="0" smtClean="0"/>
                  <a:t>.”</a:t>
                </a: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be the statement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bar>
                      <m:barPr>
                        <m:pos m:val="top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where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the following TM: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/>
                  <a:t> “On any input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 1.  Obtain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and use it to obtain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2. 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For each possible proof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sz="2400" b="0" dirty="0" smtClean="0">
                  <a:solidFill>
                    <a:schemeClr val="tx1"/>
                  </a:solidFill>
                </a:endParaRP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                 Test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a proof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true.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If yes, then </a:t>
                </a:r>
                <a:r>
                  <a:rPr lang="en-US" sz="2400" i="1" dirty="0" smtClean="0"/>
                  <a:t>accept</a:t>
                </a:r>
                <a:r>
                  <a:rPr lang="en-US" sz="2400" dirty="0" smtClean="0"/>
                  <a:t>.  Otherwise, continue.”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b="1" dirty="0" smtClean="0"/>
                  <a:t>Theorem:  </a:t>
                </a:r>
                <a:r>
                  <a:rPr lang="en-US" sz="2400" dirty="0" smtClean="0"/>
                  <a:t>(1)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sz="2400" dirty="0" smtClean="0"/>
                  <a:t> has no proof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(2)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sz="2400" dirty="0" smtClean="0"/>
                  <a:t> is true</a:t>
                </a:r>
              </a:p>
              <a:p>
                <a:r>
                  <a:rPr lang="en-US" sz="2000" dirty="0" smtClean="0"/>
                  <a:t>Proof:  </a:t>
                </a:r>
              </a:p>
              <a:p>
                <a:pPr marL="457200" indent="-457200">
                  <a:buAutoNum type="arabicParenBoth"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sz="2000" dirty="0" smtClean="0"/>
                  <a:t> has a proof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 accepts 0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000" baseline="-25000" dirty="0"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000" dirty="0" smtClean="0"/>
                  <a:t>  is false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sz="2000" dirty="0" smtClean="0"/>
                  <a:t> cannot have a proof. </a:t>
                </a:r>
              </a:p>
              <a:p>
                <a:pPr marL="457200" indent="-457200">
                  <a:buAutoNum type="arabicParenBoth"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sz="2000" dirty="0" smtClean="0"/>
                  <a:t> is false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∉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000" baseline="-25000" dirty="0"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 R accepts 0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 found a proof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sz="2000" dirty="0"/>
                  <a:t> is </a:t>
                </a:r>
                <a:r>
                  <a:rPr lang="en-US" sz="2000" dirty="0" smtClean="0"/>
                  <a:t>true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true.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99" y="1284201"/>
                <a:ext cx="11760155" cy="4763548"/>
              </a:xfrm>
              <a:prstGeom prst="rect">
                <a:avLst/>
              </a:prstGeom>
              <a:blipFill>
                <a:blip r:embed="rId2"/>
                <a:stretch>
                  <a:fillRect l="-829" t="-1024" b="-1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4855368" y="4747222"/>
            <a:ext cx="1266825" cy="487735"/>
            <a:chOff x="4855368" y="3997612"/>
            <a:chExt cx="1266825" cy="4877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>
                <a:xfrm>
                  <a:off x="5265681" y="3997612"/>
                  <a:ext cx="53033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5681" y="3997612"/>
                  <a:ext cx="530337" cy="369332"/>
                </a:xfrm>
                <a:prstGeom prst="rect">
                  <a:avLst/>
                </a:prstGeom>
                <a:blipFill>
                  <a:blip r:embed="rId3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Right Brace 3"/>
            <p:cNvSpPr/>
            <p:nvPr/>
          </p:nvSpPr>
          <p:spPr>
            <a:xfrm rot="16200000">
              <a:off x="5450681" y="3813834"/>
              <a:ext cx="76200" cy="1266825"/>
            </a:xfrm>
            <a:prstGeom prst="rightBrace">
              <a:avLst>
                <a:gd name="adj1" fmla="val 89584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2141083" y="5614980"/>
            <a:ext cx="1630817" cy="347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18025" y="5294305"/>
            <a:ext cx="2441575" cy="320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959600" y="5294308"/>
            <a:ext cx="4095750" cy="320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71900" y="5614980"/>
            <a:ext cx="1493781" cy="347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259274" y="5614980"/>
            <a:ext cx="3503726" cy="347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763000" y="5692099"/>
            <a:ext cx="2723776" cy="347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617508" y="5294305"/>
            <a:ext cx="1895641" cy="320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191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uiExpand="1" build="p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315" y="1617154"/>
            <a:ext cx="961632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2763" lvl="0" indent="-512763">
              <a:spcBef>
                <a:spcPts val="1200"/>
              </a:spcBef>
              <a:buFont typeface="+mj-lt"/>
              <a:buAutoNum type="arabicPeriod"/>
            </a:pPr>
            <a:r>
              <a:rPr lang="en-US" sz="2400" dirty="0" smtClean="0">
                <a:latin typeface="+mj-lt"/>
              </a:rPr>
              <a:t>Self-reference and The Recursion Theorem</a:t>
            </a:r>
          </a:p>
          <a:p>
            <a:pPr marL="512763" lvl="0" indent="-512763">
              <a:spcBef>
                <a:spcPts val="1200"/>
              </a:spcBef>
              <a:buFont typeface="+mj-lt"/>
              <a:buAutoNum type="arabicPeriod"/>
            </a:pPr>
            <a:r>
              <a:rPr lang="en-US" sz="2400" dirty="0">
                <a:latin typeface="+mj-lt"/>
              </a:rPr>
              <a:t>Various applications.  </a:t>
            </a:r>
          </a:p>
          <a:p>
            <a:pPr marL="512763" lvl="0" indent="-512763">
              <a:spcBef>
                <a:spcPts val="1200"/>
              </a:spcBef>
              <a:buFont typeface="+mj-lt"/>
              <a:buAutoNum type="arabicPeriod"/>
            </a:pPr>
            <a:r>
              <a:rPr lang="en-US" sz="2400" dirty="0">
                <a:latin typeface="+mj-lt"/>
              </a:rPr>
              <a:t>Sketch of Gödel’s First Incompleteness Theorem in mathematical logic.</a:t>
            </a:r>
          </a:p>
        </p:txBody>
      </p:sp>
    </p:spTree>
    <p:extLst>
      <p:ext uri="{BB962C8B-B14F-4D97-AF65-F5344CB8AC3E}">
        <p14:creationId xmlns:p14="http://schemas.microsoft.com/office/powerpoint/2010/main" val="184442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37295</TotalTime>
  <Words>1793</Words>
  <Application>Microsoft Office PowerPoint</Application>
  <PresentationFormat>Widescreen</PresentationFormat>
  <Paragraphs>166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MV Boli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890</cp:revision>
  <dcterms:created xsi:type="dcterms:W3CDTF">2020-08-09T18:24:17Z</dcterms:created>
  <dcterms:modified xsi:type="dcterms:W3CDTF">2021-01-10T23:28:03Z</dcterms:modified>
</cp:coreProperties>
</file>